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59"/>
  </p:notesMasterIdLst>
  <p:handoutMasterIdLst>
    <p:handoutMasterId r:id="rId60"/>
  </p:handoutMasterIdLst>
  <p:sldIdLst>
    <p:sldId id="388" r:id="rId2"/>
    <p:sldId id="392" r:id="rId3"/>
    <p:sldId id="393" r:id="rId4"/>
    <p:sldId id="394" r:id="rId5"/>
    <p:sldId id="391" r:id="rId6"/>
    <p:sldId id="396" r:id="rId7"/>
    <p:sldId id="413" r:id="rId8"/>
    <p:sldId id="395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399" r:id="rId18"/>
    <p:sldId id="453" r:id="rId19"/>
    <p:sldId id="414" r:id="rId20"/>
    <p:sldId id="415" r:id="rId21"/>
    <p:sldId id="416" r:id="rId22"/>
    <p:sldId id="417" r:id="rId23"/>
    <p:sldId id="418" r:id="rId24"/>
    <p:sldId id="420" r:id="rId25"/>
    <p:sldId id="421" r:id="rId26"/>
    <p:sldId id="447" r:id="rId27"/>
    <p:sldId id="419" r:id="rId28"/>
    <p:sldId id="423" r:id="rId29"/>
    <p:sldId id="424" r:id="rId30"/>
    <p:sldId id="450" r:id="rId31"/>
    <p:sldId id="452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22" r:id="rId40"/>
    <p:sldId id="455" r:id="rId41"/>
    <p:sldId id="432" r:id="rId42"/>
    <p:sldId id="433" r:id="rId43"/>
    <p:sldId id="434" r:id="rId44"/>
    <p:sldId id="435" r:id="rId45"/>
    <p:sldId id="436" r:id="rId46"/>
    <p:sldId id="437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45" r:id="rId55"/>
    <p:sldId id="446" r:id="rId56"/>
    <p:sldId id="448" r:id="rId57"/>
    <p:sldId id="449" r:id="rId5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2"/>
            <p14:sldId id="393"/>
            <p14:sldId id="394"/>
            <p14:sldId id="391"/>
            <p14:sldId id="396"/>
            <p14:sldId id="413"/>
            <p14:sldId id="395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399"/>
            <p14:sldId id="453"/>
            <p14:sldId id="414"/>
            <p14:sldId id="415"/>
            <p14:sldId id="416"/>
            <p14:sldId id="417"/>
            <p14:sldId id="418"/>
            <p14:sldId id="420"/>
            <p14:sldId id="421"/>
            <p14:sldId id="447"/>
            <p14:sldId id="419"/>
            <p14:sldId id="423"/>
            <p14:sldId id="424"/>
            <p14:sldId id="450"/>
            <p14:sldId id="452"/>
            <p14:sldId id="425"/>
            <p14:sldId id="426"/>
            <p14:sldId id="427"/>
            <p14:sldId id="428"/>
            <p14:sldId id="429"/>
            <p14:sldId id="430"/>
            <p14:sldId id="431"/>
            <p14:sldId id="422"/>
            <p14:sldId id="455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8"/>
            <p14:sldId id="4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8" autoAdjust="0"/>
    <p:restoredTop sz="90135" autoAdjust="0"/>
  </p:normalViewPr>
  <p:slideViewPr>
    <p:cSldViewPr snapToGrid="0">
      <p:cViewPr varScale="1">
        <p:scale>
          <a:sx n="128" d="100"/>
          <a:sy n="128" d="100"/>
        </p:scale>
        <p:origin x="11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Alden" userId="S::awjacks@northeastern.edu::057f6ed4-5b0d-4701-ad80-193f163f4b8a" providerId="AD" clId="Web-{38092C21-B6AC-52A3-CB4D-AE9FED219564}"/>
    <pc:docChg chg="modSld">
      <pc:chgData name="Jackson, Alden" userId="S::awjacks@northeastern.edu::057f6ed4-5b0d-4701-ad80-193f163f4b8a" providerId="AD" clId="Web-{38092C21-B6AC-52A3-CB4D-AE9FED219564}" dt="2019-03-21T19:46:32.559" v="34" actId="20577"/>
      <pc:docMkLst>
        <pc:docMk/>
      </pc:docMkLst>
      <pc:sldChg chg="modSp">
        <pc:chgData name="Jackson, Alden" userId="S::awjacks@northeastern.edu::057f6ed4-5b0d-4701-ad80-193f163f4b8a" providerId="AD" clId="Web-{38092C21-B6AC-52A3-CB4D-AE9FED219564}" dt="2019-03-21T19:46:29.714" v="32" actId="20577"/>
        <pc:sldMkLst>
          <pc:docMk/>
          <pc:sldMk cId="1175162399" sldId="427"/>
        </pc:sldMkLst>
        <pc:spChg chg="mod">
          <ac:chgData name="Jackson, Alden" userId="S::awjacks@northeastern.edu::057f6ed4-5b0d-4701-ad80-193f163f4b8a" providerId="AD" clId="Web-{38092C21-B6AC-52A3-CB4D-AE9FED219564}" dt="2019-03-21T19:46:29.714" v="32" actId="20577"/>
          <ac:spMkLst>
            <pc:docMk/>
            <pc:sldMk cId="1175162399" sldId="427"/>
            <ac:spMk id="2" creationId="{00000000-0000-0000-0000-000000000000}"/>
          </ac:spMkLst>
        </pc:spChg>
      </pc:sldChg>
    </pc:docChg>
  </pc:docChgLst>
  <pc:docChgLst>
    <pc:chgData name="Jackson, Alden" userId="S::awjacks@northeastern.edu::057f6ed4-5b0d-4701-ad80-193f163f4b8a" providerId="AD" clId="Web-{E8434DA2-E7B2-1739-80CC-A1DEA1BF80A1}"/>
    <pc:docChg chg="modSld">
      <pc:chgData name="Jackson, Alden" userId="S::awjacks@northeastern.edu::057f6ed4-5b0d-4701-ad80-193f163f4b8a" providerId="AD" clId="Web-{E8434DA2-E7B2-1739-80CC-A1DEA1BF80A1}" dt="2019-03-19T17:23:01.606" v="53" actId="20577"/>
      <pc:docMkLst>
        <pc:docMk/>
      </pc:docMkLst>
      <pc:sldChg chg="modSp">
        <pc:chgData name="Jackson, Alden" userId="S::awjacks@northeastern.edu::057f6ed4-5b0d-4701-ad80-193f163f4b8a" providerId="AD" clId="Web-{E8434DA2-E7B2-1739-80CC-A1DEA1BF80A1}" dt="2019-03-19T17:23:01.606" v="52" actId="20577"/>
        <pc:sldMkLst>
          <pc:docMk/>
          <pc:sldMk cId="2975661795" sldId="423"/>
        </pc:sldMkLst>
        <pc:spChg chg="mod">
          <ac:chgData name="Jackson, Alden" userId="S::awjacks@northeastern.edu::057f6ed4-5b0d-4701-ad80-193f163f4b8a" providerId="AD" clId="Web-{E8434DA2-E7B2-1739-80CC-A1DEA1BF80A1}" dt="2019-03-19T17:23:01.606" v="52" actId="20577"/>
          <ac:spMkLst>
            <pc:docMk/>
            <pc:sldMk cId="2975661795" sldId="423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9DD74-1130-4E35-BF5A-D2C933C42461}" type="slidenum">
              <a:rPr lang="en-US"/>
              <a:pPr/>
              <a:t>12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30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00C13-7662-42A6-8EE3-E22222385DA5}" type="slidenum">
              <a:rPr lang="en-US"/>
              <a:pPr/>
              <a:t>13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8500"/>
            <a:ext cx="6196012" cy="348615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Sting image: https://</a:t>
            </a:r>
            <a:r>
              <a:rPr lang="en-US" dirty="0" err="1"/>
              <a:t>commons.wikimedia.org</a:t>
            </a:r>
            <a:r>
              <a:rPr lang="en-US"/>
              <a:t>/wiki/File:Sting_in_April_2018_(cropped).jpg</a:t>
            </a:r>
            <a:br>
              <a:rPr lang="en-US"/>
            </a:br>
            <a:r>
              <a:rPr lang="en-US"/>
              <a:t>License: https</a:t>
            </a:r>
            <a:r>
              <a:rPr lang="en-US" dirty="0"/>
              <a:t>://</a:t>
            </a:r>
            <a:r>
              <a:rPr lang="en-US" dirty="0" err="1"/>
              <a:t>creativecommons.org</a:t>
            </a:r>
            <a:r>
              <a:rPr lang="en-US" dirty="0"/>
              <a:t>/licenses/by/2.0/</a:t>
            </a:r>
          </a:p>
        </p:txBody>
      </p:sp>
    </p:spTree>
    <p:extLst>
      <p:ext uri="{BB962C8B-B14F-4D97-AF65-F5344CB8AC3E}">
        <p14:creationId xmlns:p14="http://schemas.microsoft.com/office/powerpoint/2010/main" val="1534922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EAC20-212A-480B-8A30-87D07CD3B7E3}" type="slidenum">
              <a:rPr lang="en-US"/>
              <a:pPr/>
              <a:t>14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23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8F12A-161A-49FB-BA7A-CDDA675899C3}" type="slidenum">
              <a:rPr lang="en-US"/>
              <a:pPr/>
              <a:t>15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29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D3E52-C740-41FA-8A6D-82B0A70DA300}" type="slidenum">
              <a:rPr lang="en-US"/>
              <a:pPr/>
              <a:t>16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0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C5070-ED4E-490E-9846-B5DFAC2E7FC7}" type="slidenum">
              <a:rPr lang="en-US"/>
              <a:pPr/>
              <a:t>17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5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058C3-E666-4321-B6ED-864E022E7AA9}" type="slidenum">
              <a:rPr lang="en-US"/>
              <a:pPr/>
              <a:t>2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74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5FABF-0762-4848-A4C3-5364E597DA7C}" type="slidenum">
              <a:rPr lang="en-US"/>
              <a:pPr/>
              <a:t>3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0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174BB-05DA-4A3B-9937-64874F33B394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06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778BA-8383-4815-90FC-7B8AF658A427}" type="slidenum">
              <a:rPr lang="en-US"/>
              <a:pPr/>
              <a:t>6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4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F7B3D-40F2-4622-9FCB-3534B467FF83}" type="slidenum">
              <a:rPr lang="en-US"/>
              <a:pPr/>
              <a:t>8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8500"/>
            <a:ext cx="6196012" cy="348615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35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70716-F029-4D38-8D13-A7A57A249B78}" type="slidenum">
              <a:rPr lang="en-US"/>
              <a:pPr/>
              <a:t>9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71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B7646-A273-4C89-A8FD-87A8EC8ED1D2}" type="slidenum">
              <a:rPr lang="en-US"/>
              <a:pPr/>
              <a:t>10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21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64720-8C92-4A7F-96CF-3EF10FBB8090}" type="slidenum">
              <a:rPr lang="en-US"/>
              <a:pPr/>
              <a:t>11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6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10" Type="http://schemas.openxmlformats.org/officeDocument/2006/relationships/image" Target="../media/image27.tiff"/><Relationship Id="rId4" Type="http://schemas.openxmlformats.org/officeDocument/2006/relationships/image" Target="../media/image5.png"/><Relationship Id="rId9" Type="http://schemas.openxmlformats.org/officeDocument/2006/relationships/image" Target="../media/image26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tif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tif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9306339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3700</a:t>
            </a:r>
            <a:br>
              <a:rPr lang="en-US" sz="6000" cap="none" dirty="0"/>
            </a:br>
            <a:r>
              <a:rPr lang="en-US" sz="4900" cap="none" dirty="0"/>
              <a:t>Networks and Distributed Systems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7141030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P2P and BitTorrent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(Why is Lars Ulrich So Angry?)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Revised 11/27/23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40"/>
          <p:cNvSpPr/>
          <p:nvPr/>
        </p:nvSpPr>
        <p:spPr>
          <a:xfrm>
            <a:off x="1676400" y="1665515"/>
            <a:ext cx="8697685" cy="5028522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7380738" y="2600619"/>
            <a:ext cx="1005566" cy="10194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Search via Flooding in Gnutella</a:t>
            </a:r>
          </a:p>
        </p:txBody>
      </p:sp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24299" y="1269112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4680467" y="2715692"/>
            <a:ext cx="1295787" cy="1848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267794" y="2884199"/>
            <a:ext cx="1412672" cy="3426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907866" y="3226859"/>
            <a:ext cx="359929" cy="12845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267795" y="3226860"/>
            <a:ext cx="1086327" cy="10999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907865" y="4359092"/>
            <a:ext cx="1446256" cy="1200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701431" y="4359092"/>
            <a:ext cx="652690" cy="1284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2907865" y="4479176"/>
            <a:ext cx="793566" cy="11529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4354121" y="4032747"/>
            <a:ext cx="1412672" cy="3426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5645250" y="3711754"/>
            <a:ext cx="1412672" cy="3426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929738" y="2584717"/>
            <a:ext cx="1467330" cy="1472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4680467" y="2884407"/>
            <a:ext cx="1086327" cy="1148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4680466" y="2911062"/>
            <a:ext cx="2377456" cy="7953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057922" y="2584716"/>
            <a:ext cx="339146" cy="11542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6351586" y="3633715"/>
            <a:ext cx="706336" cy="1672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766795" y="4065294"/>
            <a:ext cx="1940289" cy="10330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3701432" y="5523980"/>
            <a:ext cx="1497174" cy="1081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354122" y="4391639"/>
            <a:ext cx="844484" cy="1132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5198607" y="4054415"/>
            <a:ext cx="568187" cy="14695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4354122" y="2911062"/>
            <a:ext cx="326344" cy="14157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397069" y="2584716"/>
            <a:ext cx="310015" cy="24709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397069" y="2584716"/>
            <a:ext cx="1603825" cy="368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8321673" y="2621538"/>
            <a:ext cx="679221" cy="10848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8321672" y="3633717"/>
            <a:ext cx="1005566" cy="10194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000894" y="2584717"/>
            <a:ext cx="326345" cy="19970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7723414" y="4653122"/>
            <a:ext cx="1603825" cy="4451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057922" y="3706403"/>
            <a:ext cx="2269316" cy="8753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5766794" y="4065293"/>
            <a:ext cx="584793" cy="12405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86" y="531703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20" y="4185028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76" y="4032747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49" y="290051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21" y="2574169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896" y="240022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51" y="3738948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61" y="519763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53" y="4979466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3" y="2258371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42" y="341260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738" y="477195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27" y="3380057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893" y="4326776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D:\Classe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548" y="229519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Arrow Connector 69"/>
          <p:cNvCxnSpPr/>
          <p:nvPr/>
        </p:nvCxnSpPr>
        <p:spPr>
          <a:xfrm flipV="1">
            <a:off x="8483364" y="2732008"/>
            <a:ext cx="432037" cy="726569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8761408" y="2458253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8761408" y="2458253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8767075" y="2458253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9162473" y="4445383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8198981" y="3542546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9162472" y="444538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7243533" y="2421431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243532" y="2421431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9160879" y="4450522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6753902" y="3548469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753901" y="3548468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7570104" y="4935013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8192581" y="3524296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roup 165"/>
          <p:cNvGrpSpPr/>
          <p:nvPr/>
        </p:nvGrpSpPr>
        <p:grpSpPr>
          <a:xfrm flipH="1">
            <a:off x="1710142" y="1680088"/>
            <a:ext cx="2263721" cy="1445154"/>
            <a:chOff x="1219200" y="4876799"/>
            <a:chExt cx="5181605" cy="1384995"/>
          </a:xfrm>
        </p:grpSpPr>
        <p:sp>
          <p:nvSpPr>
            <p:cNvPr id="167" name="Rectangular Callout 166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2508"/>
                <a:gd name="adj2" fmla="val 1177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219205" y="4876799"/>
              <a:ext cx="5181600" cy="1327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What if the file is rare or far away?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 flipH="1">
            <a:off x="6530231" y="1421512"/>
            <a:ext cx="2263721" cy="523220"/>
            <a:chOff x="1219200" y="4876799"/>
            <a:chExt cx="5181605" cy="1401249"/>
          </a:xfrm>
        </p:grpSpPr>
        <p:sp>
          <p:nvSpPr>
            <p:cNvPr id="170" name="Rectangular Callout 16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2508"/>
                <a:gd name="adj2" fmla="val 1556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219205" y="4876799"/>
              <a:ext cx="5181600" cy="1401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Redundancy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 flipH="1">
            <a:off x="8198980" y="5335878"/>
            <a:ext cx="2029106" cy="954107"/>
            <a:chOff x="1219200" y="4876799"/>
            <a:chExt cx="5181605" cy="1414760"/>
          </a:xfrm>
        </p:grpSpPr>
        <p:sp>
          <p:nvSpPr>
            <p:cNvPr id="173" name="Rectangular Callout 172"/>
            <p:cNvSpPr/>
            <p:nvPr/>
          </p:nvSpPr>
          <p:spPr>
            <a:xfrm>
              <a:off x="1219200" y="4876799"/>
              <a:ext cx="5181600" cy="1384996"/>
            </a:xfrm>
            <a:prstGeom prst="wedgeRectCallout">
              <a:avLst>
                <a:gd name="adj1" fmla="val 40418"/>
                <a:gd name="adj2" fmla="val -1988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219205" y="4876799"/>
              <a:ext cx="5181600" cy="1414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Traffic Overhead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8387" y="2606633"/>
            <a:ext cx="1066800" cy="59563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4794" y="5017045"/>
            <a:ext cx="1066800" cy="59563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013" y="4284934"/>
            <a:ext cx="1066800" cy="595630"/>
          </a:xfrm>
          <a:prstGeom prst="rect">
            <a:avLst/>
          </a:prstGeom>
        </p:spPr>
      </p:pic>
      <p:sp>
        <p:nvSpPr>
          <p:cNvPr id="152" name="Oval 151"/>
          <p:cNvSpPr/>
          <p:nvPr/>
        </p:nvSpPr>
        <p:spPr>
          <a:xfrm>
            <a:off x="6753913" y="3556513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5902304" y="2564516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12409 -0.0069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2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6076 0.15648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782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4166 0.2835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625 L -0.12708 0.07431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386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93 L -0.07735 -0.162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-796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162 L 0.07747 0.12546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673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625 L -0.19401 -0.13842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-604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162 L 0.03021 0.3694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1840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0162 L -0.10937 0.02338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111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695 L -0.07786 -0.13403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231 L -0.11263 0.0125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50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0764 L -0.18295 -0.13078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592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09 L -0.09675 0.0467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2222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-0.05209 0.2419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208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0301 L -0.15117 -0.1426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L -0.00026 0.00023 C 0.00078 -0.00371 0.00221 -0.00718 0.00312 -0.01112 C 0.01067 -0.04468 0.0013 -0.01135 0.0095 -0.04352 C 0.01237 -0.05487 0.02109 -0.07917 0.02369 -0.08519 C 0.0276 -0.09445 0.0302 -0.10186 0.0345 -0.10973 C 0.04257 -0.12477 0.03776 -0.11482 0.04817 -0.13241 C 0.04856 -0.13311 0.04869 -0.13426 0.04921 -0.13496 C 0.06822 -0.1632 0.05638 -0.14561 0.0707 -0.16274 C 0.08632 -0.18149 0.0789 -0.17686 0.10208 -0.19237 C 0.10989 -0.19769 0.11796 -0.20232 0.12565 -0.20811 C 0.12786 -0.20973 0.13007 -0.21181 0.13242 -0.2132 C 0.13619 -0.21551 0.13828 -0.21598 0.14179 -0.2169 C 0.14843 -0.222 0.14205 -0.21713 0.14817 -0.22107 C 0.15091 -0.22292 0.15182 -0.22408 0.15507 -0.22547 C 0.1569 -0.22639 0.15898 -0.22639 0.16093 -0.22732 C 0.16497 -0.22894 0.16914 -0.23056 0.17317 -0.23241 C 0.1763 -0.2338 0.17929 -0.23612 0.18242 -0.23681 L 0.18684 -0.23774 C 0.18802 -0.23797 0.18919 -0.23843 0.19036 -0.23866 C 0.19427 -0.23936 0.19817 -0.23959 0.20208 -0.24028 C 0.20325 -0.24051 0.20442 -0.24075 0.20546 -0.24121 C 0.20664 -0.24167 0.20781 -0.2426 0.20898 -0.24283 C 0.21158 -0.24352 0.21419 -0.24352 0.21679 -0.24375 C 0.21875 -0.24399 0.2207 -0.24445 0.22265 -0.24468 C 0.22929 -0.24561 0.23072 -0.24561 0.23789 -0.2463 L 0.3677 -0.24561 C 0.36979 -0.24538 0.38737 -0.24075 0.39414 -0.23866 C 0.39453 -0.23843 0.39804 -0.23727 0.39856 -0.23681 C 0.40065 -0.23519 0.40247 -0.23334 0.40442 -0.23172 C 0.40546 -0.23079 0.40651 -0.2301 0.40742 -0.22894 C 0.40859 -0.22755 0.40963 -0.22593 0.4108 -0.22454 C 0.41276 -0.22246 0.41354 -0.22223 0.41523 -0.21945 C 0.4164 -0.21737 0.41744 -0.21505 0.41862 -0.2132 C 0.4207 -0.21042 0.42174 -0.2095 0.42304 -0.20556 C 0.42304 -0.20556 0.42643 -0.19329 0.42695 -0.19144 L 0.42942 -0.18288 C 0.42981 -0.18172 0.4302 -0.18056 0.43046 -0.1794 C 0.43059 -0.17848 0.43072 -0.17755 0.43099 -0.17663 C 0.43138 -0.175 0.43203 -0.17338 0.43242 -0.17153 C 0.43463 -0.16135 0.4332 -0.1669 0.43437 -0.16019 C 0.43463 -0.15834 0.43502 -0.15672 0.43528 -0.15487 C 0.43776 -0.13982 0.43528 -0.1544 0.43684 -0.14352 C 0.43697 -0.14283 0.4371 -0.1419 0.43737 -0.14098 C 0.43697 -0.13311 0.4371 -0.12524 0.43632 -0.1176 C 0.43606 -0.11505 0.43255 -0.1088 0.4319 -0.10695 C 0.42474 -0.08542 0.43437 -0.10788 0.42552 -0.09144 C 0.42278 -0.08635 0.42083 -0.0801 0.4177 -0.0757 C 0.41458 -0.0713 0.41119 -0.0676 0.40833 -0.0625 C 0.40546 -0.05741 0.40533 -0.05672 0.40104 -0.05209 C 0.39908 -0.05 0.39322 -0.047 0.39166 -0.04607 C 0.38867 -0.0426 0.39205 -0.04584 0.38737 -0.04352 C 0.38437 -0.0419 0.37851 -0.0382 0.37851 -0.0382 L 0.37851 -0.04005 " pathEditMode="relative" ptsTypes="AAAAAAAAAAAAAAAAAAAAAAAAAAAAAAAAAAAAAAAAAAAAAAAAAAAAAA">
                                      <p:cBhvr>
                                        <p:cTn id="1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0.00092 L -0.00053 0.00092 C 0.00065 0.00416 0.00208 0.00787 0.00377 0.01065 C 0.00429 0.01134 0.00481 0.0118 0.00533 0.01227 C 0.00559 0.01319 0.00585 0.01435 0.00625 0.01481 C 0.00742 0.01666 0.01015 0.01921 0.01015 0.01921 C 0.01276 0.02616 0.00937 0.01782 0.01263 0.02361 C 0.01588 0.0294 0.01119 0.02338 0.0151 0.02801 C 0.0194 0.03819 0.01341 0.02453 0.01848 0.03495 C 0.01888 0.03565 0.01914 0.0368 0.01953 0.0375 C 0.02044 0.03912 0.02187 0.03981 0.02291 0.04097 C 0.02369 0.0419 0.02434 0.04259 0.02487 0.04375 C 0.02526 0.04444 0.02552 0.0456 0.02591 0.04629 C 0.02708 0.04838 0.02799 0.04815 0.02929 0.04977 C 0.02981 0.05046 0.0302 0.05162 0.03072 0.05231 C 0.03177 0.0537 0.03268 0.05463 0.03372 0.05578 L 0.03515 0.05764 L 0.03815 0.06111 C 0.03867 0.06157 0.03906 0.06273 0.03958 0.06273 C 0.04257 0.06389 0.04127 0.06319 0.04348 0.06458 C 0.04401 0.06528 0.0444 0.06597 0.04505 0.06643 C 0.04596 0.06713 0.047 0.06759 0.04791 0.06805 C 0.04843 0.06828 0.04895 0.06852 0.04934 0.06898 C 0.05013 0.06944 0.05078 0.07014 0.05143 0.0706 C 0.05221 0.07153 0.05299 0.07245 0.05377 0.07338 C 0.05429 0.07361 0.05481 0.07384 0.05533 0.07407 C 0.05651 0.07523 0.05924 0.07801 0.06067 0.07847 C 0.06197 0.07893 0.06328 0.07916 0.06458 0.0794 C 0.06575 0.07986 0.06875 0.08125 0.06953 0.08194 C 0.07005 0.08264 0.07044 0.08333 0.07096 0.08379 C 0.07148 0.08426 0.07395 0.08541 0.07434 0.08541 C 0.07786 0.08611 0.08476 0.08727 0.08476 0.08727 C 0.09335 0.09074 0.08476 0.08773 0.097 0.08981 C 0.09765 0.09004 0.0983 0.09028 0.09895 0.09074 C 0.09947 0.09097 0.09987 0.09143 0.10039 0.09166 C 0.10351 0.09213 0.10664 0.09213 0.10976 0.09236 C 0.14101 0.09583 0.10898 0.09398 0.16458 0.09514 C 0.16705 0.0956 0.16953 0.09676 0.172 0.09676 C 0.21731 0.09676 0.20807 0.09838 0.22929 0.09421 C 0.23802 0.08912 0.22916 0.09375 0.23906 0.08981 C 0.24609 0.08703 0.24283 0.08727 0.24987 0.08541 C 0.2608 0.08287 0.24921 0.08727 0.26406 0.08194 C 0.26523 0.08148 0.2664 0.08078 0.26757 0.08032 C 0.2733 0.07801 0.26875 0.08055 0.27343 0.07847 C 0.2746 0.07801 0.27565 0.07731 0.27682 0.07685 C 0.2776 0.07639 0.27851 0.07639 0.27929 0.07592 C 0.2819 0.07453 0.28151 0.07407 0.28372 0.07245 C 0.28424 0.07199 0.28476 0.07199 0.28515 0.07153 C 0.28684 0.07037 0.28841 0.06852 0.2901 0.06805 L 0.29348 0.06713 C 0.29479 0.06643 0.29609 0.06528 0.29739 0.06458 C 0.30078 0.0625 0.29791 0.06481 0.30182 0.06273 C 0.30273 0.0625 0.30351 0.06157 0.30429 0.06111 C 0.30507 0.06065 0.30598 0.06065 0.30677 0.06018 C 0.30742 0.05995 0.30807 0.05972 0.30872 0.05926 C 0.31223 0.05787 0.31002 0.05926 0.31263 0.05764 C 0.31328 0.05671 0.31393 0.05578 0.31458 0.05509 C 0.31679 0.05278 0.31549 0.05578 0.31757 0.05231 C 0.31927 0.04953 0.32057 0.04606 0.32239 0.04375 C 0.32291 0.04305 0.32356 0.04282 0.32395 0.0419 C 0.33177 0.02639 0.32408 0.04097 0.32786 0.03148 C 0.32981 0.02639 0.32994 0.02778 0.33125 0.02361 C 0.33164 0.02245 0.33177 0.02129 0.33229 0.02014 C 0.33268 0.01921 0.3332 0.01852 0.33372 0.01759 C 0.33619 0.0125 0.33411 0.01528 0.33671 0.01227 C 0.33697 0.01111 0.33723 0.00995 0.33763 0.00879 C 0.33802 0.00787 0.34101 0.00208 0.34153 0.00023 C 0.34192 -0.00116 0.34205 -0.00301 0.34257 -0.00417 C 0.34309 -0.00556 0.34388 -0.00648 0.34453 -0.00764 C 0.34544 -0.00972 0.34622 -0.01181 0.347 -0.01389 C 0.34752 -0.01551 0.34791 -0.01736 0.34843 -0.01898 C 0.34869 -0.01991 0.34908 -0.02084 0.34934 -0.02176 C 0.34973 -0.02269 0.34987 -0.02408 0.35039 -0.02523 C 0.35078 -0.02593 0.3513 -0.02639 0.35182 -0.02685 C 0.35481 -0.0375 0.35104 -0.02431 0.35377 -0.03287 C 0.3552 -0.03727 0.35481 -0.03727 0.35625 -0.04259 C 0.35664 -0.04398 0.35729 -0.04537 0.35768 -0.04699 C 0.3582 -0.04838 0.35846 -0.05162 0.35872 -0.05301 C 0.35976 -0.05903 0.35937 -0.05741 0.36119 -0.0625 C 0.36171 -0.06667 0.36184 -0.06783 0.36315 -0.07222 C 0.36354 -0.07338 0.36419 -0.07431 0.36458 -0.0757 C 0.36536 -0.07847 0.36601 -0.08148 0.36653 -0.08449 C 0.36666 -0.08519 0.36679 -0.08611 0.36705 -0.08704 C 0.36731 -0.0882 0.3677 -0.08935 0.36796 -0.09051 C 0.36875 -0.09398 0.3694 -0.09746 0.37005 -0.10093 C 0.37018 -0.10209 0.37018 -0.10324 0.37044 -0.1044 C 0.3707 -0.10533 0.37109 -0.10625 0.37148 -0.10695 C 0.37174 -0.10996 0.372 -0.11204 0.37239 -0.11482 C 0.37252 -0.11574 0.37278 -0.11667 0.37291 -0.11759 C 0.37304 -0.11852 0.37356 -0.12408 0.37395 -0.12523 C 0.37408 -0.12639 0.3746 -0.12709 0.37487 -0.12801 C 0.375 -0.12917 0.37513 -0.13033 0.37539 -0.13148 C 0.37552 -0.13241 0.37578 -0.1331 0.37591 -0.13403 C 0.37604 -0.13588 0.37617 -0.1375 0.3763 -0.13935 C 0.37643 -0.14028 0.37669 -0.14097 0.37682 -0.1419 C 0.37708 -0.14306 0.37721 -0.14422 0.37734 -0.14537 C 0.37773 -0.14815 0.37799 -0.15116 0.37838 -0.15417 C 0.37812 -0.17408 0.37812 -0.19422 0.37786 -0.21412 C 0.37786 -0.21528 0.37747 -0.21644 0.37734 -0.21759 C 0.37708 -0.21945 0.37708 -0.22107 0.37682 -0.22292 C 0.37526 -0.23634 0.37721 -0.21829 0.37591 -0.22894 C 0.37447 -0.23982 0.37604 -0.23496 0.37343 -0.24121 C 0.3733 -0.24213 0.37317 -0.24306 0.37291 -0.24375 C 0.37265 -0.24491 0.37226 -0.24607 0.372 -0.24722 C 0.37174 -0.24838 0.37174 -0.24977 0.37148 -0.2507 C 0.37122 -0.25185 0.37083 -0.25255 0.37044 -0.25347 C 0.37005 -0.25463 0.36979 -0.25579 0.36953 -0.25695 C 0.36927 -0.25764 0.36927 -0.25857 0.36901 -0.25949 C 0.36875 -0.26065 0.36835 -0.26181 0.36796 -0.26297 C 0.3677 -0.26435 0.36744 -0.26597 0.36705 -0.26736 C 0.36666 -0.26852 0.36601 -0.26968 0.36562 -0.27084 C 0.36445 -0.27384 0.36471 -0.27384 0.36406 -0.27685 C 0.3638 -0.27847 0.36354 -0.27986 0.36315 -0.28125 C 0.36276 -0.28241 0.3621 -0.28287 0.36171 -0.2838 C 0.36106 -0.28496 0.36067 -0.28634 0.36015 -0.28727 C 0.35976 -0.2882 0.35911 -0.28912 0.35872 -0.29005 C 0.35768 -0.29213 0.35664 -0.29445 0.35572 -0.29699 C 0.35533 -0.29838 0.35494 -0.3 0.35429 -0.30139 C 0.3539 -0.30209 0.35325 -0.30232 0.35286 -0.30301 C 0.35234 -0.30394 0.35195 -0.30486 0.3513 -0.30556 C 0.3496 -0.3081 0.34596 -0.31273 0.34596 -0.31273 C 0.34388 -0.31806 0.34622 -0.31273 0.34348 -0.3169 C 0.34231 -0.31898 0.3414 -0.32153 0.3401 -0.32315 C 0.33958 -0.32361 0.33906 -0.32431 0.33867 -0.32477 C 0.33802 -0.32547 0.33723 -0.3257 0.33671 -0.32662 C 0.33593 -0.32755 0.33541 -0.32917 0.33463 -0.33009 C 0.33411 -0.33079 0.33333 -0.33102 0.33268 -0.33172 C 0.33216 -0.33241 0.3319 -0.3338 0.33125 -0.33449 C 0.33007 -0.33588 0.32851 -0.33658 0.32734 -0.33797 C 0.32669 -0.33866 0.32643 -0.33982 0.32591 -0.34051 C 0.32526 -0.34121 0.3246 -0.34167 0.32395 -0.34236 C 0.32343 -0.34283 0.32291 -0.34352 0.32239 -0.34398 C 0.322 -0.34445 0.32148 -0.34445 0.32096 -0.34491 C 0.31927 -0.34607 0.31757 -0.34699 0.31601 -0.34838 C 0.31536 -0.34884 0.31471 -0.34954 0.31406 -0.35 C 0.31328 -0.3507 0.3125 -0.35116 0.31171 -0.35185 C 0.30612 -0.35672 0.31302 -0.35278 0.30377 -0.3588 C 0.29765 -0.36297 0.30416 -0.35741 0.29987 -0.36065 C 0.29921 -0.36111 0.29869 -0.36204 0.29791 -0.36227 C 0.29661 -0.36297 0.29531 -0.36273 0.29401 -0.3632 C 0.29335 -0.36343 0.2927 -0.36366 0.29205 -0.36412 C 0.28723 -0.36922 0.29231 -0.36459 0.28619 -0.36759 C 0.28541 -0.36783 0.28489 -0.36898 0.28424 -0.36922 C 0.2832 -0.36968 0.28229 -0.36991 0.28125 -0.37014 C 0.28072 -0.37037 0.28033 -0.37084 0.27981 -0.37107 C 0.27877 -0.3713 0.27786 -0.3713 0.27682 -0.37176 C 0.27617 -0.37222 0.27565 -0.37338 0.27487 -0.37361 C 0.27356 -0.37408 0.27226 -0.37408 0.27096 -0.37454 C 0.26705 -0.37547 0.26914 -0.375 0.26562 -0.37616 C 0.26367 -0.37685 0.26158 -0.37685 0.25963 -0.37801 C 0.25807 -0.37894 0.25807 -0.37894 0.25625 -0.37963 C 0.25546 -0.38009 0.25468 -0.38033 0.25377 -0.38056 C 0.25325 -0.38079 0.25286 -0.38125 0.25234 -0.38148 C 0.25104 -0.38195 0.24973 -0.38195 0.24843 -0.38241 C 0.24765 -0.38287 0.24557 -0.38449 0.24453 -0.38496 C 0.24257 -0.38588 0.24049 -0.38611 0.23867 -0.38658 C 0.24075 -0.38912 0.23945 -0.38843 0.24257 -0.38843 L 0.24101 -0.38843 " pathEditMode="relative" ptsTypes="AAAAAAAAAAAAAAAAAAAAAAAAAAAAAAAAAAAAAAAAAAAAAAAAAAAAAAAAAAAAAAAAAAAAAAAAAAAAAAAAAAAAAAAAAAAAAAAAAAAAAAAAAAAAAAAAAAAAAAAAAAAAAAAAAAAAAAAAAAAAAAAAAAAAAAAAAAAAAA">
                                      <p:cBhvr>
                                        <p:cTn id="13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50" grpId="0" animBg="1"/>
      <p:bldP spid="150" grpId="1" animBg="1"/>
      <p:bldP spid="151" grpId="0" animBg="1"/>
      <p:bldP spid="151" grpId="1" animBg="1"/>
      <p:bldP spid="153" grpId="0" animBg="1"/>
      <p:bldP spid="153" grpId="1" animBg="1"/>
      <p:bldP spid="165" grpId="0" animBg="1"/>
      <p:bldP spid="165" grpId="1" animBg="1"/>
      <p:bldP spid="152" grpId="0" animBg="1"/>
      <p:bldP spid="152" grpId="1" animBg="1"/>
      <p:bldP spid="149" grpId="0" animBg="1"/>
      <p:bldP spid="1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  <a:r>
              <a:rPr lang="en-US"/>
              <a:t>: Churn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35760"/>
            <a:ext cx="8229600" cy="118567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Study of host uptime and application uptime (MMCN 2002)</a:t>
            </a:r>
          </a:p>
          <a:p>
            <a:pPr lvl="1"/>
            <a:r>
              <a:rPr lang="en-US" dirty="0"/>
              <a:t>17,000+ Gnutella peers for 60 hours</a:t>
            </a:r>
          </a:p>
          <a:p>
            <a:pPr lvl="1"/>
            <a:r>
              <a:rPr lang="en-US" dirty="0"/>
              <a:t>7,000 Napster peers for 25 hours</a:t>
            </a:r>
          </a:p>
        </p:txBody>
      </p:sp>
      <p:pic>
        <p:nvPicPr>
          <p:cNvPr id="270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9916" y="2604180"/>
            <a:ext cx="69342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765" y="1244212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50973" y="6488668"/>
            <a:ext cx="21675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Host Uptime (Minutes)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1787873" y="4530095"/>
            <a:ext cx="20084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Percentage of Hosts</a:t>
            </a:r>
          </a:p>
        </p:txBody>
      </p:sp>
    </p:spTree>
    <p:extLst>
      <p:ext uri="{BB962C8B-B14F-4D97-AF65-F5344CB8AC3E}">
        <p14:creationId xmlns:p14="http://schemas.microsoft.com/office/powerpoint/2010/main" val="230125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Resilience to Failures and Attacks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371061" y="1557531"/>
            <a:ext cx="11617739" cy="1566672"/>
          </a:xfrm>
        </p:spPr>
        <p:txBody>
          <a:bodyPr>
            <a:normAutofit fontScale="92500"/>
          </a:bodyPr>
          <a:lstStyle/>
          <a:p>
            <a:r>
              <a:rPr lang="en-US" dirty="0"/>
              <a:t>Previous studies (</a:t>
            </a:r>
            <a:r>
              <a:rPr lang="en-US" dirty="0" err="1"/>
              <a:t>Barabasi</a:t>
            </a:r>
            <a:r>
              <a:rPr lang="en-US" dirty="0"/>
              <a:t>) show dichotomy of resilience for “scale-free networks”</a:t>
            </a:r>
          </a:p>
          <a:p>
            <a:pPr lvl="1"/>
            <a:r>
              <a:rPr lang="en-US" dirty="0"/>
              <a:t>Resilient to random failures, but not attacks</a:t>
            </a:r>
          </a:p>
          <a:p>
            <a:r>
              <a:rPr lang="en-US" dirty="0"/>
              <a:t>Here’s what it looks like for Gnutella</a:t>
            </a:r>
          </a:p>
        </p:txBody>
      </p:sp>
      <p:pic>
        <p:nvPicPr>
          <p:cNvPr id="274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334894"/>
            <a:ext cx="43830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4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526981"/>
            <a:ext cx="362743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4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6176" y="3419031"/>
            <a:ext cx="38782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2971801" y="6422580"/>
            <a:ext cx="2475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1771 Peers in Feb, 2001</a:t>
            </a:r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6248400" y="6422580"/>
            <a:ext cx="3631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After random 30% of peers removed</a:t>
            </a:r>
          </a:p>
        </p:txBody>
      </p: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6248401" y="6391623"/>
            <a:ext cx="34939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After top 4% of peers are removed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4361" y="1252731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9" grpId="0"/>
      <p:bldP spid="274440" grpId="0"/>
      <p:bldP spid="274440" grpId="1"/>
      <p:bldP spid="27444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P2P Networks</a:t>
            </a:r>
          </a:p>
        </p:txBody>
      </p:sp>
      <p:sp>
        <p:nvSpPr>
          <p:cNvPr id="193661" name="Rectangle 12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FastTrack network (</a:t>
            </a:r>
            <a:r>
              <a:rPr lang="en-US" sz="2000" dirty="0" err="1"/>
              <a:t>Kazaa</a:t>
            </a:r>
            <a:r>
              <a:rPr lang="en-US" sz="2000" dirty="0"/>
              <a:t>, </a:t>
            </a:r>
            <a:r>
              <a:rPr lang="en-US" sz="2000" dirty="0" err="1"/>
              <a:t>Grokster</a:t>
            </a:r>
            <a:r>
              <a:rPr lang="en-US" sz="2000" dirty="0"/>
              <a:t>, Morpheus, Gnutella++)</a:t>
            </a:r>
          </a:p>
        </p:txBody>
      </p:sp>
      <p:grpSp>
        <p:nvGrpSpPr>
          <p:cNvPr id="193540" name="Group 4"/>
          <p:cNvGrpSpPr>
            <a:grpSpLocks/>
          </p:cNvGrpSpPr>
          <p:nvPr/>
        </p:nvGrpSpPr>
        <p:grpSpPr bwMode="auto">
          <a:xfrm>
            <a:off x="594675" y="4663132"/>
            <a:ext cx="1219200" cy="1524000"/>
            <a:chOff x="1056" y="2832"/>
            <a:chExt cx="768" cy="960"/>
          </a:xfrm>
        </p:grpSpPr>
        <p:sp>
          <p:nvSpPr>
            <p:cNvPr id="193541" name="Line 5"/>
            <p:cNvSpPr>
              <a:spLocks noChangeShapeType="1"/>
            </p:cNvSpPr>
            <p:nvPr/>
          </p:nvSpPr>
          <p:spPr bwMode="auto">
            <a:xfrm flipV="1">
              <a:off x="1440" y="3072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 flipH="1" flipV="1">
              <a:off x="1488" y="3072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3" name="Oval 7"/>
            <p:cNvSpPr>
              <a:spLocks noChangeArrowheads="1"/>
            </p:cNvSpPr>
            <p:nvPr/>
          </p:nvSpPr>
          <p:spPr bwMode="auto">
            <a:xfrm>
              <a:off x="1056" y="2832"/>
              <a:ext cx="768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544" name="Line 8"/>
            <p:cNvSpPr>
              <a:spLocks noChangeShapeType="1"/>
            </p:cNvSpPr>
            <p:nvPr/>
          </p:nvSpPr>
          <p:spPr bwMode="auto">
            <a:xfrm flipV="1">
              <a:off x="1056" y="3024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5" name="Line 9"/>
            <p:cNvSpPr>
              <a:spLocks noChangeShapeType="1"/>
            </p:cNvSpPr>
            <p:nvPr/>
          </p:nvSpPr>
          <p:spPr bwMode="auto">
            <a:xfrm flipV="1">
              <a:off x="1296" y="30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6" name="Line 10"/>
            <p:cNvSpPr>
              <a:spLocks noChangeShapeType="1"/>
            </p:cNvSpPr>
            <p:nvPr/>
          </p:nvSpPr>
          <p:spPr bwMode="auto">
            <a:xfrm flipH="1" flipV="1">
              <a:off x="1200" y="3024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47" name="Line 11"/>
            <p:cNvSpPr>
              <a:spLocks noChangeShapeType="1"/>
            </p:cNvSpPr>
            <p:nvPr/>
          </p:nvSpPr>
          <p:spPr bwMode="auto">
            <a:xfrm flipH="1" flipV="1">
              <a:off x="1632" y="307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3548" name="Group 12"/>
          <p:cNvGrpSpPr>
            <a:grpSpLocks/>
          </p:cNvGrpSpPr>
          <p:nvPr/>
        </p:nvGrpSpPr>
        <p:grpSpPr bwMode="auto">
          <a:xfrm>
            <a:off x="518475" y="5367982"/>
            <a:ext cx="1143000" cy="895350"/>
            <a:chOff x="1008" y="3276"/>
            <a:chExt cx="720" cy="564"/>
          </a:xfrm>
        </p:grpSpPr>
        <p:sp>
          <p:nvSpPr>
            <p:cNvPr id="193549" name="Oval 13"/>
            <p:cNvSpPr>
              <a:spLocks noChangeArrowheads="1"/>
            </p:cNvSpPr>
            <p:nvPr/>
          </p:nvSpPr>
          <p:spPr bwMode="auto">
            <a:xfrm rot="1555494">
              <a:off x="1632" y="33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0" name="Oval 14"/>
            <p:cNvSpPr>
              <a:spLocks noChangeArrowheads="1"/>
            </p:cNvSpPr>
            <p:nvPr/>
          </p:nvSpPr>
          <p:spPr bwMode="auto">
            <a:xfrm rot="1555494">
              <a:off x="1008" y="32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1" name="Oval 15"/>
            <p:cNvSpPr>
              <a:spLocks noChangeArrowheads="1"/>
            </p:cNvSpPr>
            <p:nvPr/>
          </p:nvSpPr>
          <p:spPr bwMode="auto">
            <a:xfrm rot="1555494">
              <a:off x="1248" y="33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2" name="Oval 16"/>
            <p:cNvSpPr>
              <a:spLocks noChangeArrowheads="1"/>
            </p:cNvSpPr>
            <p:nvPr/>
          </p:nvSpPr>
          <p:spPr bwMode="auto">
            <a:xfrm rot="1555494">
              <a:off x="1392" y="374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3" name="Oval 17"/>
            <p:cNvSpPr>
              <a:spLocks noChangeArrowheads="1"/>
            </p:cNvSpPr>
            <p:nvPr/>
          </p:nvSpPr>
          <p:spPr bwMode="auto">
            <a:xfrm rot="1555494">
              <a:off x="1183" y="355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4" name="Oval 18"/>
            <p:cNvSpPr>
              <a:spLocks noChangeArrowheads="1"/>
            </p:cNvSpPr>
            <p:nvPr/>
          </p:nvSpPr>
          <p:spPr bwMode="auto">
            <a:xfrm rot="1555494">
              <a:off x="1528" y="361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555" name="Group 19"/>
          <p:cNvGrpSpPr>
            <a:grpSpLocks/>
          </p:cNvGrpSpPr>
          <p:nvPr/>
        </p:nvGrpSpPr>
        <p:grpSpPr bwMode="auto">
          <a:xfrm>
            <a:off x="2880675" y="4739332"/>
            <a:ext cx="1219200" cy="1371600"/>
            <a:chOff x="2496" y="2880"/>
            <a:chExt cx="768" cy="864"/>
          </a:xfrm>
        </p:grpSpPr>
        <p:sp>
          <p:nvSpPr>
            <p:cNvPr id="193556" name="Oval 20"/>
            <p:cNvSpPr>
              <a:spLocks noChangeArrowheads="1"/>
            </p:cNvSpPr>
            <p:nvPr/>
          </p:nvSpPr>
          <p:spPr bwMode="auto">
            <a:xfrm rot="1555494">
              <a:off x="2784" y="29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7" name="Line 21"/>
            <p:cNvSpPr>
              <a:spLocks noChangeShapeType="1"/>
            </p:cNvSpPr>
            <p:nvPr/>
          </p:nvSpPr>
          <p:spPr bwMode="auto">
            <a:xfrm flipV="1">
              <a:off x="2640" y="3024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58" name="Line 22"/>
            <p:cNvSpPr>
              <a:spLocks noChangeShapeType="1"/>
            </p:cNvSpPr>
            <p:nvPr/>
          </p:nvSpPr>
          <p:spPr bwMode="auto">
            <a:xfrm flipV="1">
              <a:off x="2592" y="307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59" name="Line 23"/>
            <p:cNvSpPr>
              <a:spLocks noChangeShapeType="1"/>
            </p:cNvSpPr>
            <p:nvPr/>
          </p:nvSpPr>
          <p:spPr bwMode="auto">
            <a:xfrm flipH="1" flipV="1">
              <a:off x="2784" y="3120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0" name="Line 24"/>
            <p:cNvSpPr>
              <a:spLocks noChangeShapeType="1"/>
            </p:cNvSpPr>
            <p:nvPr/>
          </p:nvSpPr>
          <p:spPr bwMode="auto">
            <a:xfrm flipV="1">
              <a:off x="2880" y="2976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1" name="Line 25"/>
            <p:cNvSpPr>
              <a:spLocks noChangeShapeType="1"/>
            </p:cNvSpPr>
            <p:nvPr/>
          </p:nvSpPr>
          <p:spPr bwMode="auto">
            <a:xfrm flipH="1" flipV="1">
              <a:off x="2880" y="297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2" name="Line 26"/>
            <p:cNvSpPr>
              <a:spLocks noChangeShapeType="1"/>
            </p:cNvSpPr>
            <p:nvPr/>
          </p:nvSpPr>
          <p:spPr bwMode="auto">
            <a:xfrm flipV="1">
              <a:off x="3024" y="302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3" name="Line 27"/>
            <p:cNvSpPr>
              <a:spLocks noChangeShapeType="1"/>
            </p:cNvSpPr>
            <p:nvPr/>
          </p:nvSpPr>
          <p:spPr bwMode="auto">
            <a:xfrm flipV="1">
              <a:off x="3072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4" name="Line 28"/>
            <p:cNvSpPr>
              <a:spLocks noChangeShapeType="1"/>
            </p:cNvSpPr>
            <p:nvPr/>
          </p:nvSpPr>
          <p:spPr bwMode="auto">
            <a:xfrm flipV="1">
              <a:off x="316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65" name="Oval 29"/>
            <p:cNvSpPr>
              <a:spLocks noChangeArrowheads="1"/>
            </p:cNvSpPr>
            <p:nvPr/>
          </p:nvSpPr>
          <p:spPr bwMode="auto">
            <a:xfrm>
              <a:off x="2496" y="2880"/>
              <a:ext cx="768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566" name="Oval 30"/>
            <p:cNvSpPr>
              <a:spLocks noChangeArrowheads="1"/>
            </p:cNvSpPr>
            <p:nvPr/>
          </p:nvSpPr>
          <p:spPr bwMode="auto">
            <a:xfrm rot="1555494">
              <a:off x="2867" y="3139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7" name="Oval 31"/>
            <p:cNvSpPr>
              <a:spLocks noChangeArrowheads="1"/>
            </p:cNvSpPr>
            <p:nvPr/>
          </p:nvSpPr>
          <p:spPr bwMode="auto">
            <a:xfrm rot="1555494">
              <a:off x="3120" y="33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8" name="Oval 32"/>
            <p:cNvSpPr>
              <a:spLocks noChangeArrowheads="1"/>
            </p:cNvSpPr>
            <p:nvPr/>
          </p:nvSpPr>
          <p:spPr bwMode="auto">
            <a:xfrm rot="1555494">
              <a:off x="2611" y="322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69" name="Oval 33"/>
            <p:cNvSpPr>
              <a:spLocks noChangeArrowheads="1"/>
            </p:cNvSpPr>
            <p:nvPr/>
          </p:nvSpPr>
          <p:spPr bwMode="auto">
            <a:xfrm rot="1555494">
              <a:off x="2784" y="331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0" name="Oval 34"/>
            <p:cNvSpPr>
              <a:spLocks noChangeArrowheads="1"/>
            </p:cNvSpPr>
            <p:nvPr/>
          </p:nvSpPr>
          <p:spPr bwMode="auto">
            <a:xfrm rot="1555494">
              <a:off x="2956" y="3395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1" name="Oval 35"/>
            <p:cNvSpPr>
              <a:spLocks noChangeArrowheads="1"/>
            </p:cNvSpPr>
            <p:nvPr/>
          </p:nvSpPr>
          <p:spPr bwMode="auto">
            <a:xfrm rot="1555494">
              <a:off x="2544" y="364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2" name="Oval 36"/>
            <p:cNvSpPr>
              <a:spLocks noChangeArrowheads="1"/>
            </p:cNvSpPr>
            <p:nvPr/>
          </p:nvSpPr>
          <p:spPr bwMode="auto">
            <a:xfrm rot="1555494">
              <a:off x="2832" y="360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73" name="Oval 37"/>
            <p:cNvSpPr>
              <a:spLocks noChangeArrowheads="1"/>
            </p:cNvSpPr>
            <p:nvPr/>
          </p:nvSpPr>
          <p:spPr bwMode="auto">
            <a:xfrm rot="1555494">
              <a:off x="3024" y="356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574" name="Group 38"/>
          <p:cNvGrpSpPr>
            <a:grpSpLocks/>
          </p:cNvGrpSpPr>
          <p:nvPr/>
        </p:nvGrpSpPr>
        <p:grpSpPr bwMode="auto">
          <a:xfrm>
            <a:off x="5063489" y="4205932"/>
            <a:ext cx="1246187" cy="1295400"/>
            <a:chOff x="3871" y="2544"/>
            <a:chExt cx="785" cy="816"/>
          </a:xfrm>
        </p:grpSpPr>
        <p:sp>
          <p:nvSpPr>
            <p:cNvPr id="193575" name="Line 39"/>
            <p:cNvSpPr>
              <a:spLocks noChangeShapeType="1"/>
            </p:cNvSpPr>
            <p:nvPr/>
          </p:nvSpPr>
          <p:spPr bwMode="auto">
            <a:xfrm flipV="1">
              <a:off x="4032" y="268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76" name="Line 40"/>
            <p:cNvSpPr>
              <a:spLocks noChangeShapeType="1"/>
            </p:cNvSpPr>
            <p:nvPr/>
          </p:nvSpPr>
          <p:spPr bwMode="auto">
            <a:xfrm flipV="1">
              <a:off x="3936" y="2736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77" name="Line 41"/>
            <p:cNvSpPr>
              <a:spLocks noChangeShapeType="1"/>
            </p:cNvSpPr>
            <p:nvPr/>
          </p:nvSpPr>
          <p:spPr bwMode="auto">
            <a:xfrm flipV="1">
              <a:off x="4176" y="2640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78" name="Line 42"/>
            <p:cNvSpPr>
              <a:spLocks noChangeShapeType="1"/>
            </p:cNvSpPr>
            <p:nvPr/>
          </p:nvSpPr>
          <p:spPr bwMode="auto">
            <a:xfrm flipH="1" flipV="1">
              <a:off x="4272" y="26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79" name="Line 43"/>
            <p:cNvSpPr>
              <a:spLocks noChangeShapeType="1"/>
            </p:cNvSpPr>
            <p:nvPr/>
          </p:nvSpPr>
          <p:spPr bwMode="auto">
            <a:xfrm flipH="1" flipV="1">
              <a:off x="4416" y="273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80" name="Line 44"/>
            <p:cNvSpPr>
              <a:spLocks noChangeShapeType="1"/>
            </p:cNvSpPr>
            <p:nvPr/>
          </p:nvSpPr>
          <p:spPr bwMode="auto">
            <a:xfrm flipV="1">
              <a:off x="4416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81" name="Line 45"/>
            <p:cNvSpPr>
              <a:spLocks noChangeShapeType="1"/>
            </p:cNvSpPr>
            <p:nvPr/>
          </p:nvSpPr>
          <p:spPr bwMode="auto">
            <a:xfrm flipH="1" flipV="1">
              <a:off x="4272" y="2784"/>
              <a:ext cx="9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82" name="Oval 46"/>
            <p:cNvSpPr>
              <a:spLocks noChangeArrowheads="1"/>
            </p:cNvSpPr>
            <p:nvPr/>
          </p:nvSpPr>
          <p:spPr bwMode="auto">
            <a:xfrm>
              <a:off x="3936" y="2544"/>
              <a:ext cx="624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583" name="Oval 47"/>
            <p:cNvSpPr>
              <a:spLocks noChangeArrowheads="1"/>
            </p:cNvSpPr>
            <p:nvPr/>
          </p:nvSpPr>
          <p:spPr bwMode="auto">
            <a:xfrm rot="1555494">
              <a:off x="3984" y="278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4" name="Oval 48"/>
            <p:cNvSpPr>
              <a:spLocks noChangeArrowheads="1"/>
            </p:cNvSpPr>
            <p:nvPr/>
          </p:nvSpPr>
          <p:spPr bwMode="auto">
            <a:xfrm rot="1555494">
              <a:off x="4320" y="278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5" name="Oval 49"/>
            <p:cNvSpPr>
              <a:spLocks noChangeArrowheads="1"/>
            </p:cNvSpPr>
            <p:nvPr/>
          </p:nvSpPr>
          <p:spPr bwMode="auto">
            <a:xfrm rot="1555494">
              <a:off x="4560" y="292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6" name="Oval 50"/>
            <p:cNvSpPr>
              <a:spLocks noChangeArrowheads="1"/>
            </p:cNvSpPr>
            <p:nvPr/>
          </p:nvSpPr>
          <p:spPr bwMode="auto">
            <a:xfrm rot="1555494">
              <a:off x="4128" y="288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7" name="Oval 51"/>
            <p:cNvSpPr>
              <a:spLocks noChangeArrowheads="1"/>
            </p:cNvSpPr>
            <p:nvPr/>
          </p:nvSpPr>
          <p:spPr bwMode="auto">
            <a:xfrm rot="1555494">
              <a:off x="4368" y="30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8" name="Oval 52"/>
            <p:cNvSpPr>
              <a:spLocks noChangeArrowheads="1"/>
            </p:cNvSpPr>
            <p:nvPr/>
          </p:nvSpPr>
          <p:spPr bwMode="auto">
            <a:xfrm rot="1555494">
              <a:off x="3871" y="31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89" name="Oval 53"/>
            <p:cNvSpPr>
              <a:spLocks noChangeArrowheads="1"/>
            </p:cNvSpPr>
            <p:nvPr/>
          </p:nvSpPr>
          <p:spPr bwMode="auto">
            <a:xfrm rot="1555494">
              <a:off x="4320" y="326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590" name="Group 54"/>
          <p:cNvGrpSpPr>
            <a:grpSpLocks/>
          </p:cNvGrpSpPr>
          <p:nvPr/>
        </p:nvGrpSpPr>
        <p:grpSpPr bwMode="auto">
          <a:xfrm>
            <a:off x="1204275" y="2758132"/>
            <a:ext cx="1371600" cy="1752600"/>
            <a:chOff x="1440" y="1632"/>
            <a:chExt cx="864" cy="1104"/>
          </a:xfrm>
        </p:grpSpPr>
        <p:sp>
          <p:nvSpPr>
            <p:cNvPr id="193591" name="Line 55"/>
            <p:cNvSpPr>
              <a:spLocks noChangeShapeType="1"/>
            </p:cNvSpPr>
            <p:nvPr/>
          </p:nvSpPr>
          <p:spPr bwMode="auto">
            <a:xfrm flipV="1">
              <a:off x="1680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2" name="Line 56"/>
            <p:cNvSpPr>
              <a:spLocks noChangeShapeType="1"/>
            </p:cNvSpPr>
            <p:nvPr/>
          </p:nvSpPr>
          <p:spPr bwMode="auto">
            <a:xfrm flipV="1">
              <a:off x="1488" y="1824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3" name="Line 57"/>
            <p:cNvSpPr>
              <a:spLocks noChangeShapeType="1"/>
            </p:cNvSpPr>
            <p:nvPr/>
          </p:nvSpPr>
          <p:spPr bwMode="auto">
            <a:xfrm flipV="1">
              <a:off x="1872" y="1776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4" name="Line 58"/>
            <p:cNvSpPr>
              <a:spLocks noChangeShapeType="1"/>
            </p:cNvSpPr>
            <p:nvPr/>
          </p:nvSpPr>
          <p:spPr bwMode="auto">
            <a:xfrm flipV="1">
              <a:off x="1776" y="1872"/>
              <a:ext cx="4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5" name="Line 59"/>
            <p:cNvSpPr>
              <a:spLocks noChangeShapeType="1"/>
            </p:cNvSpPr>
            <p:nvPr/>
          </p:nvSpPr>
          <p:spPr bwMode="auto">
            <a:xfrm flipV="1">
              <a:off x="1920" y="1872"/>
              <a:ext cx="4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6" name="Line 60"/>
            <p:cNvSpPr>
              <a:spLocks noChangeShapeType="1"/>
            </p:cNvSpPr>
            <p:nvPr/>
          </p:nvSpPr>
          <p:spPr bwMode="auto">
            <a:xfrm flipH="1" flipV="1">
              <a:off x="2016" y="1872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7" name="Line 61"/>
            <p:cNvSpPr>
              <a:spLocks noChangeShapeType="1"/>
            </p:cNvSpPr>
            <p:nvPr/>
          </p:nvSpPr>
          <p:spPr bwMode="auto">
            <a:xfrm flipH="1" flipV="1">
              <a:off x="2016" y="1728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598" name="Oval 62"/>
            <p:cNvSpPr>
              <a:spLocks noChangeArrowheads="1"/>
            </p:cNvSpPr>
            <p:nvPr/>
          </p:nvSpPr>
          <p:spPr bwMode="auto">
            <a:xfrm>
              <a:off x="1536" y="1632"/>
              <a:ext cx="768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599" name="Oval 63"/>
            <p:cNvSpPr>
              <a:spLocks noChangeArrowheads="1"/>
            </p:cNvSpPr>
            <p:nvPr/>
          </p:nvSpPr>
          <p:spPr bwMode="auto">
            <a:xfrm rot="1555494">
              <a:off x="1632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0" name="Oval 64"/>
            <p:cNvSpPr>
              <a:spLocks noChangeArrowheads="1"/>
            </p:cNvSpPr>
            <p:nvPr/>
          </p:nvSpPr>
          <p:spPr bwMode="auto">
            <a:xfrm rot="1555494">
              <a:off x="1824" y="206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1" name="Oval 65"/>
            <p:cNvSpPr>
              <a:spLocks noChangeArrowheads="1"/>
            </p:cNvSpPr>
            <p:nvPr/>
          </p:nvSpPr>
          <p:spPr bwMode="auto">
            <a:xfrm rot="1555494">
              <a:off x="2112" y="196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2" name="Oval 66"/>
            <p:cNvSpPr>
              <a:spLocks noChangeArrowheads="1"/>
            </p:cNvSpPr>
            <p:nvPr/>
          </p:nvSpPr>
          <p:spPr bwMode="auto">
            <a:xfrm rot="1555494">
              <a:off x="2064" y="2387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3" name="Oval 67"/>
            <p:cNvSpPr>
              <a:spLocks noChangeArrowheads="1"/>
            </p:cNvSpPr>
            <p:nvPr/>
          </p:nvSpPr>
          <p:spPr bwMode="auto">
            <a:xfrm rot="1555494">
              <a:off x="1440" y="230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4" name="Oval 68"/>
            <p:cNvSpPr>
              <a:spLocks noChangeArrowheads="1"/>
            </p:cNvSpPr>
            <p:nvPr/>
          </p:nvSpPr>
          <p:spPr bwMode="auto">
            <a:xfrm rot="1555494">
              <a:off x="1728" y="24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05" name="Oval 69"/>
            <p:cNvSpPr>
              <a:spLocks noChangeArrowheads="1"/>
            </p:cNvSpPr>
            <p:nvPr/>
          </p:nvSpPr>
          <p:spPr bwMode="auto">
            <a:xfrm rot="1555494">
              <a:off x="1872" y="264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3606" name="Group 70"/>
          <p:cNvGrpSpPr>
            <a:grpSpLocks/>
          </p:cNvGrpSpPr>
          <p:nvPr/>
        </p:nvGrpSpPr>
        <p:grpSpPr bwMode="auto">
          <a:xfrm>
            <a:off x="3414075" y="2300932"/>
            <a:ext cx="1219200" cy="1473200"/>
            <a:chOff x="2832" y="1344"/>
            <a:chExt cx="768" cy="928"/>
          </a:xfrm>
        </p:grpSpPr>
        <p:sp>
          <p:nvSpPr>
            <p:cNvPr id="193607" name="Line 71"/>
            <p:cNvSpPr>
              <a:spLocks noChangeShapeType="1"/>
            </p:cNvSpPr>
            <p:nvPr/>
          </p:nvSpPr>
          <p:spPr bwMode="auto">
            <a:xfrm flipV="1">
              <a:off x="2880" y="1536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08" name="Line 72"/>
            <p:cNvSpPr>
              <a:spLocks noChangeShapeType="1"/>
            </p:cNvSpPr>
            <p:nvPr/>
          </p:nvSpPr>
          <p:spPr bwMode="auto">
            <a:xfrm flipH="1" flipV="1">
              <a:off x="3120" y="1440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09" name="Line 73"/>
            <p:cNvSpPr>
              <a:spLocks noChangeShapeType="1"/>
            </p:cNvSpPr>
            <p:nvPr/>
          </p:nvSpPr>
          <p:spPr bwMode="auto">
            <a:xfrm flipH="1" flipV="1">
              <a:off x="3216" y="144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0" name="Line 74"/>
            <p:cNvSpPr>
              <a:spLocks noChangeShapeType="1"/>
            </p:cNvSpPr>
            <p:nvPr/>
          </p:nvSpPr>
          <p:spPr bwMode="auto">
            <a:xfrm flipH="1" flipV="1">
              <a:off x="3264" y="1584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1" name="Line 75"/>
            <p:cNvSpPr>
              <a:spLocks noChangeShapeType="1"/>
            </p:cNvSpPr>
            <p:nvPr/>
          </p:nvSpPr>
          <p:spPr bwMode="auto">
            <a:xfrm flipH="1" flipV="1">
              <a:off x="3024" y="1536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2" name="Line 76"/>
            <p:cNvSpPr>
              <a:spLocks noChangeShapeType="1"/>
            </p:cNvSpPr>
            <p:nvPr/>
          </p:nvSpPr>
          <p:spPr bwMode="auto">
            <a:xfrm flipH="1" flipV="1">
              <a:off x="3216" y="158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3" name="Line 77"/>
            <p:cNvSpPr>
              <a:spLocks noChangeShapeType="1"/>
            </p:cNvSpPr>
            <p:nvPr/>
          </p:nvSpPr>
          <p:spPr bwMode="auto">
            <a:xfrm flipH="1" flipV="1">
              <a:off x="3264" y="1584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14" name="Oval 78"/>
            <p:cNvSpPr>
              <a:spLocks noChangeArrowheads="1"/>
            </p:cNvSpPr>
            <p:nvPr/>
          </p:nvSpPr>
          <p:spPr bwMode="auto">
            <a:xfrm rot="1555494">
              <a:off x="3127" y="166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5" name="Oval 79"/>
            <p:cNvSpPr>
              <a:spLocks noChangeArrowheads="1"/>
            </p:cNvSpPr>
            <p:nvPr/>
          </p:nvSpPr>
          <p:spPr bwMode="auto">
            <a:xfrm rot="1555494">
              <a:off x="3360" y="163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6" name="Oval 80"/>
            <p:cNvSpPr>
              <a:spLocks noChangeArrowheads="1"/>
            </p:cNvSpPr>
            <p:nvPr/>
          </p:nvSpPr>
          <p:spPr bwMode="auto">
            <a:xfrm rot="1555494">
              <a:off x="3216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7" name="Oval 81"/>
            <p:cNvSpPr>
              <a:spLocks noChangeArrowheads="1"/>
            </p:cNvSpPr>
            <p:nvPr/>
          </p:nvSpPr>
          <p:spPr bwMode="auto">
            <a:xfrm rot="1555494">
              <a:off x="3504" y="200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8" name="Oval 82"/>
            <p:cNvSpPr>
              <a:spLocks noChangeArrowheads="1"/>
            </p:cNvSpPr>
            <p:nvPr/>
          </p:nvSpPr>
          <p:spPr bwMode="auto">
            <a:xfrm rot="1555494">
              <a:off x="2832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19" name="Oval 83"/>
            <p:cNvSpPr>
              <a:spLocks noChangeArrowheads="1"/>
            </p:cNvSpPr>
            <p:nvPr/>
          </p:nvSpPr>
          <p:spPr bwMode="auto">
            <a:xfrm rot="1555494">
              <a:off x="3072" y="21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20" name="Oval 84"/>
            <p:cNvSpPr>
              <a:spLocks noChangeArrowheads="1"/>
            </p:cNvSpPr>
            <p:nvPr/>
          </p:nvSpPr>
          <p:spPr bwMode="auto">
            <a:xfrm rot="1555494">
              <a:off x="3304" y="21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21" name="Oval 85"/>
            <p:cNvSpPr>
              <a:spLocks noChangeArrowheads="1"/>
            </p:cNvSpPr>
            <p:nvPr/>
          </p:nvSpPr>
          <p:spPr bwMode="auto">
            <a:xfrm>
              <a:off x="2832" y="1344"/>
              <a:ext cx="672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193622" name="Group 86"/>
          <p:cNvGrpSpPr>
            <a:grpSpLocks/>
          </p:cNvGrpSpPr>
          <p:nvPr/>
        </p:nvGrpSpPr>
        <p:grpSpPr bwMode="auto">
          <a:xfrm>
            <a:off x="1204277" y="2453332"/>
            <a:ext cx="5143502" cy="2455863"/>
            <a:chOff x="1440" y="1440"/>
            <a:chExt cx="3240" cy="1547"/>
          </a:xfrm>
        </p:grpSpPr>
        <p:cxnSp>
          <p:nvCxnSpPr>
            <p:cNvPr id="193623" name="AutoShape 87"/>
            <p:cNvCxnSpPr>
              <a:cxnSpLocks noChangeShapeType="1"/>
              <a:stCxn id="193598" idx="7"/>
              <a:endCxn id="193621" idx="2"/>
            </p:cNvCxnSpPr>
            <p:nvPr/>
          </p:nvCxnSpPr>
          <p:spPr bwMode="auto">
            <a:xfrm flipV="1">
              <a:off x="2192" y="1451"/>
              <a:ext cx="640" cy="22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4" name="AutoShape 88"/>
            <p:cNvCxnSpPr>
              <a:cxnSpLocks noChangeShapeType="1"/>
              <a:stCxn id="193598" idx="4"/>
              <a:endCxn id="193543" idx="0"/>
            </p:cNvCxnSpPr>
            <p:nvPr/>
          </p:nvCxnSpPr>
          <p:spPr bwMode="auto">
            <a:xfrm flipH="1">
              <a:off x="1440" y="1835"/>
              <a:ext cx="480" cy="1008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5" name="AutoShape 89"/>
            <p:cNvCxnSpPr>
              <a:cxnSpLocks noChangeShapeType="1"/>
              <a:stCxn id="193543" idx="6"/>
              <a:endCxn id="193565" idx="2"/>
            </p:cNvCxnSpPr>
            <p:nvPr/>
          </p:nvCxnSpPr>
          <p:spPr bwMode="auto">
            <a:xfrm>
              <a:off x="1824" y="2939"/>
              <a:ext cx="672" cy="48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6" name="AutoShape 90"/>
            <p:cNvCxnSpPr>
              <a:cxnSpLocks noChangeShapeType="1"/>
              <a:stCxn id="193565" idx="0"/>
              <a:endCxn id="193621" idx="4"/>
            </p:cNvCxnSpPr>
            <p:nvPr/>
          </p:nvCxnSpPr>
          <p:spPr bwMode="auto">
            <a:xfrm flipV="1">
              <a:off x="2880" y="1547"/>
              <a:ext cx="288" cy="134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7" name="AutoShape 91"/>
            <p:cNvCxnSpPr>
              <a:cxnSpLocks noChangeShapeType="1"/>
              <a:stCxn id="193565" idx="6"/>
              <a:endCxn id="193582" idx="3"/>
            </p:cNvCxnSpPr>
            <p:nvPr/>
          </p:nvCxnSpPr>
          <p:spPr bwMode="auto">
            <a:xfrm flipV="1">
              <a:off x="3264" y="2719"/>
              <a:ext cx="763" cy="268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8" name="AutoShape 92"/>
            <p:cNvCxnSpPr>
              <a:cxnSpLocks noChangeShapeType="1"/>
              <a:stCxn id="193582" idx="0"/>
              <a:endCxn id="193650" idx="4"/>
            </p:cNvCxnSpPr>
            <p:nvPr/>
          </p:nvCxnSpPr>
          <p:spPr bwMode="auto">
            <a:xfrm flipV="1">
              <a:off x="4248" y="1632"/>
              <a:ext cx="432" cy="912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29" name="AutoShape 93"/>
            <p:cNvCxnSpPr>
              <a:cxnSpLocks noChangeShapeType="1"/>
              <a:stCxn id="193621" idx="6"/>
              <a:endCxn id="193650" idx="2"/>
            </p:cNvCxnSpPr>
            <p:nvPr/>
          </p:nvCxnSpPr>
          <p:spPr bwMode="auto">
            <a:xfrm>
              <a:off x="3504" y="1440"/>
              <a:ext cx="864" cy="96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0" name="AutoShape 94"/>
            <p:cNvCxnSpPr>
              <a:cxnSpLocks noChangeShapeType="1"/>
              <a:stCxn id="193650" idx="3"/>
              <a:endCxn id="193565" idx="7"/>
            </p:cNvCxnSpPr>
            <p:nvPr/>
          </p:nvCxnSpPr>
          <p:spPr bwMode="auto">
            <a:xfrm flipH="1">
              <a:off x="3152" y="1604"/>
              <a:ext cx="1308" cy="130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1" name="AutoShape 95"/>
            <p:cNvCxnSpPr>
              <a:cxnSpLocks noChangeShapeType="1"/>
              <a:stCxn id="193621" idx="5"/>
              <a:endCxn id="193582" idx="1"/>
            </p:cNvCxnSpPr>
            <p:nvPr/>
          </p:nvCxnSpPr>
          <p:spPr bwMode="auto">
            <a:xfrm>
              <a:off x="3406" y="1519"/>
              <a:ext cx="622" cy="106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2" name="AutoShape 96"/>
            <p:cNvCxnSpPr>
              <a:cxnSpLocks noChangeShapeType="1"/>
              <a:stCxn id="193598" idx="5"/>
              <a:endCxn id="193582" idx="2"/>
            </p:cNvCxnSpPr>
            <p:nvPr/>
          </p:nvCxnSpPr>
          <p:spPr bwMode="auto">
            <a:xfrm>
              <a:off x="2192" y="1807"/>
              <a:ext cx="1744" cy="84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3" name="AutoShape 97"/>
            <p:cNvCxnSpPr>
              <a:cxnSpLocks noChangeShapeType="1"/>
              <a:stCxn id="193598" idx="5"/>
              <a:endCxn id="193565" idx="1"/>
            </p:cNvCxnSpPr>
            <p:nvPr/>
          </p:nvCxnSpPr>
          <p:spPr bwMode="auto">
            <a:xfrm>
              <a:off x="2192" y="1807"/>
              <a:ext cx="417" cy="1112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4" name="AutoShape 98"/>
            <p:cNvCxnSpPr>
              <a:cxnSpLocks noChangeShapeType="1"/>
              <a:stCxn id="193621" idx="3"/>
              <a:endCxn id="193543" idx="7"/>
            </p:cNvCxnSpPr>
            <p:nvPr/>
          </p:nvCxnSpPr>
          <p:spPr bwMode="auto">
            <a:xfrm flipH="1">
              <a:off x="1712" y="1519"/>
              <a:ext cx="1219" cy="1352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93635" name="AutoShape 99"/>
            <p:cNvCxnSpPr>
              <a:cxnSpLocks noChangeShapeType="1"/>
              <a:stCxn id="193543" idx="7"/>
              <a:endCxn id="193650" idx="3"/>
            </p:cNvCxnSpPr>
            <p:nvPr/>
          </p:nvCxnSpPr>
          <p:spPr bwMode="auto">
            <a:xfrm flipV="1">
              <a:off x="1712" y="1604"/>
              <a:ext cx="2748" cy="1256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193636" name="Group 100"/>
          <p:cNvGrpSpPr>
            <a:grpSpLocks/>
          </p:cNvGrpSpPr>
          <p:nvPr/>
        </p:nvGrpSpPr>
        <p:grpSpPr bwMode="auto">
          <a:xfrm>
            <a:off x="5700075" y="2453332"/>
            <a:ext cx="1143000" cy="1676400"/>
            <a:chOff x="4272" y="1440"/>
            <a:chExt cx="720" cy="1056"/>
          </a:xfrm>
        </p:grpSpPr>
        <p:sp>
          <p:nvSpPr>
            <p:cNvPr id="193637" name="Line 101"/>
            <p:cNvSpPr>
              <a:spLocks noChangeShapeType="1"/>
            </p:cNvSpPr>
            <p:nvPr/>
          </p:nvSpPr>
          <p:spPr bwMode="auto">
            <a:xfrm flipV="1">
              <a:off x="4320" y="163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38" name="Line 102"/>
            <p:cNvSpPr>
              <a:spLocks noChangeShapeType="1"/>
            </p:cNvSpPr>
            <p:nvPr/>
          </p:nvSpPr>
          <p:spPr bwMode="auto">
            <a:xfrm flipV="1">
              <a:off x="4368" y="1632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39" name="Line 103"/>
            <p:cNvSpPr>
              <a:spLocks noChangeShapeType="1"/>
            </p:cNvSpPr>
            <p:nvPr/>
          </p:nvSpPr>
          <p:spPr bwMode="auto">
            <a:xfrm flipH="1" flipV="1">
              <a:off x="4608" y="1680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0" name="Line 104"/>
            <p:cNvSpPr>
              <a:spLocks noChangeShapeType="1"/>
            </p:cNvSpPr>
            <p:nvPr/>
          </p:nvSpPr>
          <p:spPr bwMode="auto">
            <a:xfrm flipH="1" flipV="1">
              <a:off x="4656" y="1536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1" name="Line 105"/>
            <p:cNvSpPr>
              <a:spLocks noChangeShapeType="1"/>
            </p:cNvSpPr>
            <p:nvPr/>
          </p:nvSpPr>
          <p:spPr bwMode="auto">
            <a:xfrm flipH="1" flipV="1">
              <a:off x="4752" y="1536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2" name="Line 106"/>
            <p:cNvSpPr>
              <a:spLocks noChangeShapeType="1"/>
            </p:cNvSpPr>
            <p:nvPr/>
          </p:nvSpPr>
          <p:spPr bwMode="auto">
            <a:xfrm flipH="1" flipV="1">
              <a:off x="4656" y="1536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3" name="Line 107"/>
            <p:cNvSpPr>
              <a:spLocks noChangeShapeType="1"/>
            </p:cNvSpPr>
            <p:nvPr/>
          </p:nvSpPr>
          <p:spPr bwMode="auto">
            <a:xfrm flipH="1" flipV="1">
              <a:off x="4800" y="1632"/>
              <a:ext cx="9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644" name="Oval 108"/>
            <p:cNvSpPr>
              <a:spLocks noChangeArrowheads="1"/>
            </p:cNvSpPr>
            <p:nvPr/>
          </p:nvSpPr>
          <p:spPr bwMode="auto">
            <a:xfrm rot="1555494">
              <a:off x="4704" y="18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5" name="Oval 109"/>
            <p:cNvSpPr>
              <a:spLocks noChangeArrowheads="1"/>
            </p:cNvSpPr>
            <p:nvPr/>
          </p:nvSpPr>
          <p:spPr bwMode="auto">
            <a:xfrm rot="1555494">
              <a:off x="4864" y="1975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6" name="Oval 110"/>
            <p:cNvSpPr>
              <a:spLocks noChangeArrowheads="1"/>
            </p:cNvSpPr>
            <p:nvPr/>
          </p:nvSpPr>
          <p:spPr bwMode="auto">
            <a:xfrm rot="1555494">
              <a:off x="4272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7" name="Oval 111"/>
            <p:cNvSpPr>
              <a:spLocks noChangeArrowheads="1"/>
            </p:cNvSpPr>
            <p:nvPr/>
          </p:nvSpPr>
          <p:spPr bwMode="auto">
            <a:xfrm rot="1555494">
              <a:off x="4656" y="206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8" name="Oval 112"/>
            <p:cNvSpPr>
              <a:spLocks noChangeArrowheads="1"/>
            </p:cNvSpPr>
            <p:nvPr/>
          </p:nvSpPr>
          <p:spPr bwMode="auto">
            <a:xfrm rot="1555494">
              <a:off x="4351" y="215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49" name="Oval 113"/>
            <p:cNvSpPr>
              <a:spLocks noChangeArrowheads="1"/>
            </p:cNvSpPr>
            <p:nvPr/>
          </p:nvSpPr>
          <p:spPr bwMode="auto">
            <a:xfrm rot="1555494">
              <a:off x="4608" y="235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650" name="Oval 114"/>
            <p:cNvSpPr>
              <a:spLocks noChangeArrowheads="1"/>
            </p:cNvSpPr>
            <p:nvPr/>
          </p:nvSpPr>
          <p:spPr bwMode="auto">
            <a:xfrm>
              <a:off x="4368" y="1440"/>
              <a:ext cx="624" cy="1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Front">
                <a:rot lat="20399999" lon="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3651" name="Oval 115"/>
            <p:cNvSpPr>
              <a:spLocks noChangeArrowheads="1"/>
            </p:cNvSpPr>
            <p:nvPr/>
          </p:nvSpPr>
          <p:spPr bwMode="auto">
            <a:xfrm rot="1555494">
              <a:off x="4848" y="240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3654" name="Line 118"/>
          <p:cNvSpPr>
            <a:spLocks noChangeShapeType="1"/>
          </p:cNvSpPr>
          <p:nvPr/>
        </p:nvSpPr>
        <p:spPr bwMode="auto">
          <a:xfrm flipH="1" flipV="1">
            <a:off x="5700075" y="4586932"/>
            <a:ext cx="152400" cy="83820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5" name="Line 119"/>
          <p:cNvSpPr>
            <a:spLocks noChangeShapeType="1"/>
          </p:cNvSpPr>
          <p:nvPr/>
        </p:nvSpPr>
        <p:spPr bwMode="auto">
          <a:xfrm flipV="1">
            <a:off x="5623875" y="2605732"/>
            <a:ext cx="762000" cy="1752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6" name="Line 120"/>
          <p:cNvSpPr>
            <a:spLocks noChangeShapeType="1"/>
          </p:cNvSpPr>
          <p:nvPr/>
        </p:nvSpPr>
        <p:spPr bwMode="auto">
          <a:xfrm flipH="1" flipV="1">
            <a:off x="3947475" y="2453332"/>
            <a:ext cx="1676400" cy="1905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7" name="Line 121"/>
          <p:cNvSpPr>
            <a:spLocks noChangeShapeType="1"/>
          </p:cNvSpPr>
          <p:nvPr/>
        </p:nvSpPr>
        <p:spPr bwMode="auto">
          <a:xfrm flipH="1" flipV="1">
            <a:off x="1966275" y="2910532"/>
            <a:ext cx="3657600" cy="1447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8" name="Line 122"/>
          <p:cNvSpPr>
            <a:spLocks noChangeShapeType="1"/>
          </p:cNvSpPr>
          <p:nvPr/>
        </p:nvSpPr>
        <p:spPr bwMode="auto">
          <a:xfrm flipH="1">
            <a:off x="3490275" y="4358332"/>
            <a:ext cx="213360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3659" name="Text Box 123"/>
          <p:cNvSpPr txBox="1">
            <a:spLocks noChangeArrowheads="1"/>
          </p:cNvSpPr>
          <p:nvPr/>
        </p:nvSpPr>
        <p:spPr bwMode="auto">
          <a:xfrm>
            <a:off x="613725" y="4615508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supernode</a:t>
            </a:r>
          </a:p>
        </p:txBody>
      </p:sp>
      <p:sp>
        <p:nvSpPr>
          <p:cNvPr id="193660" name="Line 124"/>
          <p:cNvSpPr>
            <a:spLocks noChangeShapeType="1"/>
          </p:cNvSpPr>
          <p:nvPr/>
        </p:nvSpPr>
        <p:spPr bwMode="auto">
          <a:xfrm flipV="1">
            <a:off x="5852475" y="3977332"/>
            <a:ext cx="4572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80389" y="125730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 flipH="1">
            <a:off x="2518473" y="-32087"/>
            <a:ext cx="7206337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endParaRPr lang="en-US" sz="2800" kern="0" dirty="0">
              <a:solidFill>
                <a:sysClr val="window" lastClr="FFFFFF"/>
              </a:solidFill>
            </a:endParaRPr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1600" y="3709300"/>
            <a:ext cx="406400" cy="65405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192" y="6035367"/>
            <a:ext cx="406400" cy="654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09583" y="2454344"/>
            <a:ext cx="44574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kern="0" dirty="0"/>
              <a:t>Improves scalability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kern="0" dirty="0"/>
              <a:t>Limits flooding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kern="0" dirty="0"/>
              <a:t>Still no guarantees of performance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kern="0" dirty="0"/>
              <a:t>What if a </a:t>
            </a:r>
            <a:r>
              <a:rPr lang="en-US" sz="3200" kern="0" dirty="0" err="1"/>
              <a:t>supernode</a:t>
            </a:r>
            <a:r>
              <a:rPr lang="en-US" sz="3200" kern="0" dirty="0"/>
              <a:t> leaves the network?</a:t>
            </a:r>
          </a:p>
        </p:txBody>
      </p:sp>
    </p:spTree>
    <p:extLst>
      <p:ext uri="{BB962C8B-B14F-4D97-AF65-F5344CB8AC3E}">
        <p14:creationId xmlns:p14="http://schemas.microsoft.com/office/powerpoint/2010/main" val="11491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54" grpId="0" animBg="1"/>
      <p:bldP spid="193655" grpId="0" animBg="1"/>
      <p:bldP spid="193656" grpId="0" animBg="1"/>
      <p:bldP spid="193657" grpId="0" animBg="1"/>
      <p:bldP spid="193658" grpId="0" animBg="1"/>
      <p:bldP spid="193659" grpId="0"/>
      <p:bldP spid="193660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Kazaa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556656"/>
            <a:ext cx="10312400" cy="5246914"/>
          </a:xfrm>
        </p:spPr>
        <p:txBody>
          <a:bodyPr>
            <a:normAutofit/>
          </a:bodyPr>
          <a:lstStyle/>
          <a:p>
            <a:r>
              <a:rPr lang="en-US" dirty="0"/>
              <a:t>Very popular from its inception</a:t>
            </a:r>
          </a:p>
          <a:p>
            <a:pPr lvl="1"/>
            <a:r>
              <a:rPr lang="en-US" dirty="0"/>
              <a:t>Hierarchical flooding helps improve scale</a:t>
            </a:r>
          </a:p>
          <a:p>
            <a:pPr lvl="1"/>
            <a:r>
              <a:rPr lang="en-US" dirty="0"/>
              <a:t>Large shift to broadband helped quite a bit as well</a:t>
            </a:r>
          </a:p>
          <a:p>
            <a:pPr lvl="1"/>
            <a:r>
              <a:rPr lang="en-US" dirty="0"/>
              <a:t>Based in Europe, more relaxed copyright laws</a:t>
            </a:r>
          </a:p>
          <a:p>
            <a:pPr lvl="1"/>
            <a:endParaRPr lang="en-US" dirty="0"/>
          </a:p>
          <a:p>
            <a:r>
              <a:rPr lang="en-US" dirty="0"/>
              <a:t>New problem: poison attacks</a:t>
            </a:r>
          </a:p>
          <a:p>
            <a:pPr lvl="1"/>
            <a:r>
              <a:rPr lang="en-US" dirty="0"/>
              <a:t>Mainly used by RIAA-like organizations</a:t>
            </a:r>
          </a:p>
          <a:p>
            <a:pPr lvl="1"/>
            <a:r>
              <a:rPr lang="en-US" dirty="0"/>
              <a:t>Create many </a:t>
            </a:r>
            <a:r>
              <a:rPr lang="en-US" dirty="0" err="1"/>
              <a:t>Sybils</a:t>
            </a:r>
            <a:r>
              <a:rPr lang="en-US" dirty="0"/>
              <a:t> that distribute “popular content”</a:t>
            </a:r>
          </a:p>
          <a:p>
            <a:pPr lvl="2"/>
            <a:r>
              <a:rPr lang="en-US" dirty="0"/>
              <a:t>Files are corrupted, truncated, scrambled</a:t>
            </a:r>
          </a:p>
          <a:p>
            <a:pPr lvl="2"/>
            <a:r>
              <a:rPr lang="en-US" dirty="0"/>
              <a:t>In some cases, audio/video about copyright infringement</a:t>
            </a:r>
          </a:p>
          <a:p>
            <a:pPr lvl="1"/>
            <a:r>
              <a:rPr lang="en-US" dirty="0"/>
              <a:t>Quite effective in dissuading </a:t>
            </a:r>
            <a:r>
              <a:rPr lang="en-US" dirty="0" err="1"/>
              <a:t>downloaders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51856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9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Poisoning on Kazaa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35760"/>
            <a:ext cx="8229600" cy="1261871"/>
          </a:xfrm>
        </p:spPr>
        <p:txBody>
          <a:bodyPr>
            <a:normAutofit/>
          </a:bodyPr>
          <a:lstStyle/>
          <a:p>
            <a:r>
              <a:rPr lang="en-US" sz="2000" dirty="0"/>
              <a:t>Why is poisoning effective? (IPTPS 2006) </a:t>
            </a:r>
          </a:p>
          <a:p>
            <a:pPr lvl="1"/>
            <a:r>
              <a:rPr lang="en-US" sz="1800" dirty="0"/>
              <a:t>People don’t check their songs!</a:t>
            </a:r>
          </a:p>
          <a:p>
            <a:pPr lvl="1"/>
            <a:r>
              <a:rPr lang="en-US" sz="1800" dirty="0"/>
              <a:t>Apparently not easy to detect file pollution!</a:t>
            </a:r>
          </a:p>
        </p:txBody>
      </p:sp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956150"/>
            <a:ext cx="8686800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7543801" y="2855457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Noise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9035141" y="2855457"/>
            <a:ext cx="822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Shuffle</a:t>
            </a:r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5867400" y="2855457"/>
            <a:ext cx="1165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Incomplete</a:t>
            </a:r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4022725" y="2820532"/>
            <a:ext cx="1424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Down.Quality</a:t>
            </a: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2574926" y="2820532"/>
            <a:ext cx="1109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Metadata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017" y="123096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2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Poisoned Files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1883226" y="1492215"/>
            <a:ext cx="8490857" cy="9570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are poisoned files so widely distributed?</a:t>
            </a:r>
          </a:p>
          <a:p>
            <a:pPr lvl="1"/>
            <a:r>
              <a:rPr lang="en-US" dirty="0"/>
              <a:t>“Slackness”, even when users are “asked” to check files</a:t>
            </a:r>
          </a:p>
        </p:txBody>
      </p:sp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452688"/>
            <a:ext cx="54483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766" y="1339815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0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Skype: P2P VoIP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P2P client supporting VoIP, video, and text-based conversation, buddy lists, etc.</a:t>
            </a:r>
          </a:p>
          <a:p>
            <a:pPr lvl="1"/>
            <a:r>
              <a:rPr lang="en-US" sz="2800" dirty="0"/>
              <a:t>Based on </a:t>
            </a:r>
            <a:r>
              <a:rPr lang="en-US" sz="2800" dirty="0" err="1"/>
              <a:t>Kazaa</a:t>
            </a:r>
            <a:r>
              <a:rPr lang="en-US" sz="2800" dirty="0"/>
              <a:t> network (</a:t>
            </a:r>
            <a:r>
              <a:rPr lang="en-US" sz="2800" dirty="0" err="1"/>
              <a:t>FastTrack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Overlay P2P network consisting of ordinary and Super Nodes (SN)</a:t>
            </a:r>
          </a:p>
          <a:p>
            <a:pPr lvl="1"/>
            <a:r>
              <a:rPr lang="en-US" sz="2800" dirty="0"/>
              <a:t>Ordinary node connects to network through a Super Node</a:t>
            </a:r>
          </a:p>
          <a:p>
            <a:r>
              <a:rPr lang="en-US" sz="3200" dirty="0"/>
              <a:t>Each user registers with a central server</a:t>
            </a:r>
          </a:p>
          <a:p>
            <a:pPr lvl="1"/>
            <a:r>
              <a:rPr lang="en-US" sz="2800" dirty="0"/>
              <a:t>User information propagated in a decentralized fashion</a:t>
            </a:r>
          </a:p>
          <a:p>
            <a:r>
              <a:rPr lang="en-US" sz="3200" dirty="0"/>
              <a:t>Uses a variant of STUN to identify the type of NAT and firewall</a:t>
            </a:r>
          </a:p>
          <a:p>
            <a:r>
              <a:rPr lang="en-US" sz="3200" dirty="0"/>
              <a:t>Sadly, Microsoft purchased Skype and centralized their architecture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018" y="1268896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8" name="Picture 2" descr="D:\Classes\CS 4700\assets\sk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471" y="71717"/>
            <a:ext cx="1742394" cy="17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56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52604" y="2286001"/>
            <a:ext cx="8338782" cy="3431113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Unstructured P2P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BitTorrent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Cheating on BitTorrent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55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BitTorrent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Designed for fast, efficient content distribution</a:t>
            </a:r>
          </a:p>
          <a:p>
            <a:pPr lvl="1"/>
            <a:r>
              <a:rPr lang="en-US" dirty="0"/>
              <a:t>Ideal for large files, e.g. movies, DVDs, ISOs, etc.</a:t>
            </a:r>
          </a:p>
          <a:p>
            <a:pPr lvl="1"/>
            <a:r>
              <a:rPr lang="en-US" dirty="0"/>
              <a:t>Uses P2P file swarming</a:t>
            </a:r>
          </a:p>
          <a:p>
            <a:r>
              <a:rPr lang="en-US" dirty="0"/>
              <a:t>Not a full-fledged P2P system</a:t>
            </a:r>
          </a:p>
          <a:p>
            <a:pPr lvl="1"/>
            <a:r>
              <a:rPr lang="en-US" dirty="0"/>
              <a:t>Does not support searching for files</a:t>
            </a:r>
          </a:p>
          <a:p>
            <a:pPr lvl="1"/>
            <a:r>
              <a:rPr lang="en-US" dirty="0"/>
              <a:t>File swarms must be located out-of-band</a:t>
            </a:r>
          </a:p>
          <a:p>
            <a:pPr lvl="1"/>
            <a:r>
              <a:rPr lang="en-US" dirty="0"/>
              <a:t>Trackers acts a centralized swarm coordinators</a:t>
            </a:r>
          </a:p>
          <a:p>
            <a:pPr lvl="2"/>
            <a:r>
              <a:rPr lang="en-US" dirty="0"/>
              <a:t>Fully P2P, tracker-less torrents are now possible</a:t>
            </a:r>
          </a:p>
          <a:p>
            <a:r>
              <a:rPr lang="en-US" dirty="0"/>
              <a:t>Was insanely popular at one point in time</a:t>
            </a:r>
          </a:p>
          <a:p>
            <a:pPr lvl="1"/>
            <a:r>
              <a:rPr lang="en-US" dirty="0"/>
              <a:t>35-70% of all Internet traffic</a:t>
            </a:r>
          </a:p>
        </p:txBody>
      </p:sp>
      <p:pic>
        <p:nvPicPr>
          <p:cNvPr id="7" name="Picture 2" descr="D:\Classes\CS 4700\assets\bitto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799" y="0"/>
            <a:ext cx="190500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2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Internet Services Model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Client-server</a:t>
            </a:r>
          </a:p>
          <a:p>
            <a:pPr lvl="1"/>
            <a:r>
              <a:rPr lang="en-US" dirty="0"/>
              <a:t>Many clients, 1 (or more) server(s)</a:t>
            </a:r>
          </a:p>
          <a:p>
            <a:pPr lvl="1"/>
            <a:r>
              <a:rPr lang="en-US" dirty="0"/>
              <a:t>Web servers, DNS, file downloads, video streaming</a:t>
            </a:r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Scalability: how many users can a server support?</a:t>
            </a:r>
          </a:p>
          <a:p>
            <a:pPr lvl="2"/>
            <a:r>
              <a:rPr lang="en-US" dirty="0"/>
              <a:t>What happens when user traffic overload servers?</a:t>
            </a:r>
          </a:p>
          <a:p>
            <a:pPr lvl="2"/>
            <a:r>
              <a:rPr lang="en-US" dirty="0"/>
              <a:t>Limited resources (bandwidth, CPU, storage)</a:t>
            </a:r>
          </a:p>
          <a:p>
            <a:pPr lvl="1"/>
            <a:r>
              <a:rPr lang="en-US" dirty="0"/>
              <a:t>Reliability: if # of servers is small, what happens when they break, fail, get disconnected, are mismanaged by humans?</a:t>
            </a:r>
          </a:p>
          <a:p>
            <a:pPr lvl="1"/>
            <a:r>
              <a:rPr lang="en-US" dirty="0"/>
              <a:t>Efficiency: if your users are spread across the entire globe, how do you make sure you answer their requests quickly?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421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9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H="1" flipV="1">
            <a:off x="7021285" y="2655661"/>
            <a:ext cx="1947864" cy="152445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756499" y="2655661"/>
            <a:ext cx="3264786" cy="28131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854485" y="2655663"/>
            <a:ext cx="1166801" cy="353830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324359" y="2655664"/>
            <a:ext cx="3696927" cy="140656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7020089" y="2808062"/>
            <a:ext cx="1516918" cy="34749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BitTorrent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147" name="Picture 3" descr="D:\Classes\CS 4700\assets\the_pirate_bay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92" y="1525697"/>
            <a:ext cx="1760538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lasses\CS 4700\assets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85" y="198074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8467" y="1519081"/>
            <a:ext cx="108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Tracker</a:t>
            </a:r>
          </a:p>
        </p:txBody>
      </p:sp>
      <p:sp>
        <p:nvSpPr>
          <p:cNvPr id="9" name="Cloud 8"/>
          <p:cNvSpPr/>
          <p:nvPr/>
        </p:nvSpPr>
        <p:spPr>
          <a:xfrm>
            <a:off x="1668659" y="3638671"/>
            <a:ext cx="8846942" cy="3119291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9203" y="5850826"/>
            <a:ext cx="850562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2239" y="4989390"/>
            <a:ext cx="808520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8561" y="3916187"/>
            <a:ext cx="781177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550" y="4289418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3292" y="3472540"/>
            <a:ext cx="791246" cy="8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49915" y="5882796"/>
            <a:ext cx="774186" cy="8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40" y="2648290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/>
          <p:cNvCxnSpPr>
            <a:endCxn id="6150" idx="3"/>
          </p:cNvCxnSpPr>
          <p:nvPr/>
        </p:nvCxnSpPr>
        <p:spPr>
          <a:xfrm flipH="1">
            <a:off x="4188640" y="4545514"/>
            <a:ext cx="4487275" cy="876017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90" y="2644778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Arrow Connector 69"/>
          <p:cNvCxnSpPr>
            <a:endCxn id="6149" idx="3"/>
          </p:cNvCxnSpPr>
          <p:nvPr/>
        </p:nvCxnSpPr>
        <p:spPr>
          <a:xfrm flipH="1">
            <a:off x="6286624" y="4545514"/>
            <a:ext cx="2389290" cy="1737453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4243070" y="5850826"/>
            <a:ext cx="1200253" cy="615289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40" y="2655664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Arrow Connector 81"/>
          <p:cNvCxnSpPr>
            <a:endCxn id="6154" idx="3"/>
          </p:cNvCxnSpPr>
          <p:nvPr/>
        </p:nvCxnSpPr>
        <p:spPr>
          <a:xfrm flipH="1" flipV="1">
            <a:off x="3756498" y="3910123"/>
            <a:ext cx="4919416" cy="635390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6154" idx="2"/>
          </p:cNvCxnSpPr>
          <p:nvPr/>
        </p:nvCxnSpPr>
        <p:spPr>
          <a:xfrm flipV="1">
            <a:off x="3318915" y="4347707"/>
            <a:ext cx="1" cy="855665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3822362" y="4347707"/>
            <a:ext cx="1762011" cy="1503119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2" descr="D:\Classes\CS 4700\assets\bittor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40" y="2644778"/>
            <a:ext cx="769599" cy="7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Arrow Connector 91"/>
          <p:cNvCxnSpPr>
            <a:endCxn id="6157" idx="0"/>
          </p:cNvCxnSpPr>
          <p:nvPr/>
        </p:nvCxnSpPr>
        <p:spPr>
          <a:xfrm flipH="1">
            <a:off x="8537008" y="4545513"/>
            <a:ext cx="47340" cy="1337282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6607630" y="6466114"/>
            <a:ext cx="1387589" cy="0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4137194" y="4200377"/>
            <a:ext cx="3962230" cy="1958092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 flipH="1">
            <a:off x="8199546" y="2723459"/>
            <a:ext cx="1423424" cy="612235"/>
            <a:chOff x="1219200" y="4876799"/>
            <a:chExt cx="5181605" cy="1384995"/>
          </a:xfrm>
        </p:grpSpPr>
        <p:sp>
          <p:nvSpPr>
            <p:cNvPr id="102" name="Rectangular Callout 101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2508"/>
                <a:gd name="adj2" fmla="val 1177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219204" y="4975304"/>
              <a:ext cx="5181601" cy="1183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Swarm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 flipH="1">
            <a:off x="1700774" y="6160588"/>
            <a:ext cx="1706454" cy="612235"/>
            <a:chOff x="1219200" y="4876799"/>
            <a:chExt cx="5181605" cy="1384995"/>
          </a:xfrm>
        </p:grpSpPr>
        <p:sp>
          <p:nvSpPr>
            <p:cNvPr id="108" name="Rectangular Callout 10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55928"/>
                <a:gd name="adj2" fmla="val -1169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219203" y="4975304"/>
              <a:ext cx="5181602" cy="1183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Leechers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8812025" y="4780468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Seeder</a:t>
            </a:r>
          </a:p>
        </p:txBody>
      </p:sp>
    </p:spTree>
    <p:extLst>
      <p:ext uri="{BB962C8B-B14F-4D97-AF65-F5344CB8AC3E}">
        <p14:creationId xmlns:p14="http://schemas.microsoft.com/office/powerpoint/2010/main" val="34535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48333 -0.2356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00591 0.380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7 L 0.23229 0.5097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05 0.167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417 L 0.40938 0.50972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0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.torrent 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64800" cy="5105400"/>
          </a:xfrm>
        </p:spPr>
        <p:txBody>
          <a:bodyPr/>
          <a:lstStyle/>
          <a:p>
            <a:r>
              <a:rPr lang="en-US" dirty="0"/>
              <a:t>Contains all meta-data related to a torrent</a:t>
            </a:r>
          </a:p>
          <a:p>
            <a:pPr lvl="1"/>
            <a:r>
              <a:rPr lang="en-US" dirty="0"/>
              <a:t>File name(s), sizes</a:t>
            </a:r>
          </a:p>
          <a:p>
            <a:pPr lvl="1"/>
            <a:r>
              <a:rPr lang="en-US" dirty="0"/>
              <a:t>Torrent hash: hash of the whole file</a:t>
            </a:r>
          </a:p>
          <a:p>
            <a:pPr lvl="1"/>
            <a:r>
              <a:rPr lang="en-US" dirty="0"/>
              <a:t>URL of tracker(s)</a:t>
            </a:r>
          </a:p>
          <a:p>
            <a:r>
              <a:rPr lang="en-US" dirty="0"/>
              <a:t>BitTorrent breaks files into pieces</a:t>
            </a:r>
          </a:p>
          <a:p>
            <a:pPr lvl="1"/>
            <a:r>
              <a:rPr lang="en-US" dirty="0"/>
              <a:t>64 KB – 1 MB per piece</a:t>
            </a:r>
          </a:p>
          <a:p>
            <a:pPr lvl="1"/>
            <a:r>
              <a:rPr lang="en-US" dirty="0"/>
              <a:t>.torrent contains the size and SHA-1 hash of each piece</a:t>
            </a:r>
          </a:p>
          <a:p>
            <a:r>
              <a:rPr lang="en-US" dirty="0"/>
              <a:t>Basically, a .torrent tells you</a:t>
            </a:r>
          </a:p>
          <a:p>
            <a:pPr lvl="1"/>
            <a:r>
              <a:rPr lang="en-US" dirty="0"/>
              <a:t>Everything about a given file</a:t>
            </a:r>
          </a:p>
          <a:p>
            <a:pPr lvl="1"/>
            <a:r>
              <a:rPr lang="en-US" dirty="0"/>
              <a:t>Where to go to start downloading</a:t>
            </a:r>
          </a:p>
        </p:txBody>
      </p:sp>
      <p:pic>
        <p:nvPicPr>
          <p:cNvPr id="5" name="Picture 2" descr="D:\Classes\CS 4700\assets\bittor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96" y="97519"/>
            <a:ext cx="1094732" cy="10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Torrent Sites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44683" y="1600200"/>
            <a:ext cx="6923318" cy="5105400"/>
          </a:xfrm>
        </p:spPr>
        <p:txBody>
          <a:bodyPr/>
          <a:lstStyle/>
          <a:p>
            <a:r>
              <a:rPr lang="en-US" dirty="0"/>
              <a:t>Just standard web servers</a:t>
            </a:r>
          </a:p>
          <a:p>
            <a:pPr lvl="1"/>
            <a:r>
              <a:rPr lang="en-US" dirty="0"/>
              <a:t>Allow users to upload .torrent files</a:t>
            </a:r>
          </a:p>
          <a:p>
            <a:pPr lvl="1"/>
            <a:r>
              <a:rPr lang="en-US" dirty="0"/>
              <a:t>Search, ratings, comments, etc.</a:t>
            </a:r>
          </a:p>
          <a:p>
            <a:r>
              <a:rPr lang="en-US" dirty="0"/>
              <a:t>Some also host trackers</a:t>
            </a:r>
          </a:p>
          <a:p>
            <a:r>
              <a:rPr lang="en-US" dirty="0"/>
              <a:t>Many famous ones</a:t>
            </a:r>
          </a:p>
          <a:p>
            <a:pPr lvl="1"/>
            <a:r>
              <a:rPr lang="en-US" dirty="0"/>
              <a:t>Mostly because they host illegal content</a:t>
            </a:r>
          </a:p>
          <a:p>
            <a:r>
              <a:rPr lang="en-US" dirty="0"/>
              <a:t>Legitimate .torrents</a:t>
            </a:r>
          </a:p>
          <a:p>
            <a:pPr lvl="1"/>
            <a:r>
              <a:rPr lang="en-US" dirty="0"/>
              <a:t>Linux </a:t>
            </a:r>
            <a:r>
              <a:rPr lang="en-US" dirty="0" err="1"/>
              <a:t>distros</a:t>
            </a:r>
            <a:endParaRPr lang="en-US" dirty="0"/>
          </a:p>
          <a:p>
            <a:pPr lvl="1"/>
            <a:r>
              <a:rPr lang="en-US" dirty="0"/>
              <a:t>World of </a:t>
            </a:r>
            <a:r>
              <a:rPr lang="en-US" dirty="0" err="1"/>
              <a:t>Warcraft</a:t>
            </a:r>
            <a:r>
              <a:rPr lang="en-US" dirty="0"/>
              <a:t> patches</a:t>
            </a:r>
          </a:p>
        </p:txBody>
      </p:sp>
      <p:pic>
        <p:nvPicPr>
          <p:cNvPr id="5" name="Picture 3" descr="D:\Classes\CS 4700\assets\the_pirate_bay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32" y="2603413"/>
            <a:ext cx="2206851" cy="22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3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Torrent Trackers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Really, just a highly specialized webserver</a:t>
            </a:r>
          </a:p>
          <a:p>
            <a:pPr lvl="1"/>
            <a:r>
              <a:rPr lang="en-US" dirty="0"/>
              <a:t>BitTorrent protocol is built on top of HTTP</a:t>
            </a:r>
          </a:p>
          <a:p>
            <a:r>
              <a:rPr lang="en-US" dirty="0"/>
              <a:t>Keeps a database of swarms</a:t>
            </a:r>
          </a:p>
          <a:p>
            <a:pPr lvl="1"/>
            <a:r>
              <a:rPr lang="en-US" dirty="0"/>
              <a:t>Swarms identified by torrent hash</a:t>
            </a:r>
          </a:p>
          <a:p>
            <a:pPr lvl="1"/>
            <a:r>
              <a:rPr lang="en-US" dirty="0"/>
              <a:t>State of each peer in each swarm</a:t>
            </a:r>
          </a:p>
          <a:p>
            <a:pPr lvl="2"/>
            <a:r>
              <a:rPr lang="en-US" dirty="0"/>
              <a:t>IP address, port, peer ID, TTL</a:t>
            </a:r>
          </a:p>
          <a:p>
            <a:pPr lvl="2"/>
            <a:r>
              <a:rPr lang="en-US" dirty="0"/>
              <a:t>Status: leeching or seeding</a:t>
            </a:r>
          </a:p>
          <a:p>
            <a:pPr lvl="2"/>
            <a:r>
              <a:rPr lang="en-US" dirty="0"/>
              <a:t>Optional: upload/download stats (to track fairness)</a:t>
            </a:r>
          </a:p>
          <a:p>
            <a:pPr lvl="1"/>
            <a:r>
              <a:rPr lang="en-US" dirty="0"/>
              <a:t>Returns a random list of peers to new </a:t>
            </a:r>
            <a:r>
              <a:rPr lang="en-US" dirty="0" err="1"/>
              <a:t>leechers</a:t>
            </a:r>
            <a:endParaRPr lang="en-US" dirty="0"/>
          </a:p>
        </p:txBody>
      </p:sp>
      <p:pic>
        <p:nvPicPr>
          <p:cNvPr id="5" name="Picture 4" descr="D:\Classes\CS 4700\assets\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457" y="63091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67239" y="169252"/>
            <a:ext cx="108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2149477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Beauty of BitTorrent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leechers</a:t>
            </a:r>
            <a:r>
              <a:rPr lang="en-US" dirty="0"/>
              <a:t> = more replicas of pieces</a:t>
            </a:r>
          </a:p>
          <a:p>
            <a:r>
              <a:rPr lang="en-US" dirty="0"/>
              <a:t>More replicas = faster downloads</a:t>
            </a:r>
          </a:p>
          <a:p>
            <a:pPr lvl="1"/>
            <a:r>
              <a:rPr lang="en-US" dirty="0"/>
              <a:t>Multiple, redundant sources for each piece</a:t>
            </a:r>
          </a:p>
          <a:p>
            <a:r>
              <a:rPr lang="en-US" dirty="0"/>
              <a:t>Even while downloading, </a:t>
            </a:r>
            <a:r>
              <a:rPr lang="en-US" dirty="0" err="1"/>
              <a:t>leechers</a:t>
            </a:r>
            <a:r>
              <a:rPr lang="en-US" dirty="0"/>
              <a:t> take load off the seed(s)</a:t>
            </a:r>
          </a:p>
          <a:p>
            <a:pPr lvl="1"/>
            <a:r>
              <a:rPr lang="en-US" dirty="0"/>
              <a:t>Great for content distribution</a:t>
            </a:r>
          </a:p>
          <a:p>
            <a:pPr lvl="1"/>
            <a:r>
              <a:rPr lang="en-US" dirty="0"/>
              <a:t>Cost is shared among the swarm</a:t>
            </a:r>
          </a:p>
        </p:txBody>
      </p:sp>
    </p:spTree>
    <p:extLst>
      <p:ext uri="{BB962C8B-B14F-4D97-AF65-F5344CB8AC3E}">
        <p14:creationId xmlns:p14="http://schemas.microsoft.com/office/powerpoint/2010/main" val="1378788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Swarm Behavior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170" name="Picture 2" descr="D:\Classes\CS 4700\assets\torrent_st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68" y="1906820"/>
            <a:ext cx="8900688" cy="427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5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Selection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Tracker provides each client with a list of peers</a:t>
            </a:r>
          </a:p>
          <a:p>
            <a:pPr lvl="1"/>
            <a:r>
              <a:rPr lang="en-US" dirty="0"/>
              <a:t>Which peers are best?</a:t>
            </a:r>
          </a:p>
          <a:p>
            <a:pPr lvl="2"/>
            <a:r>
              <a:rPr lang="en-US" dirty="0"/>
              <a:t>Truthful (not cheating)</a:t>
            </a:r>
          </a:p>
          <a:p>
            <a:pPr lvl="2"/>
            <a:r>
              <a:rPr lang="en-US" dirty="0"/>
              <a:t>Fastest bandwidth</a:t>
            </a:r>
          </a:p>
          <a:p>
            <a:r>
              <a:rPr lang="en-US" dirty="0"/>
              <a:t>Option 1: learn dynamically</a:t>
            </a:r>
          </a:p>
          <a:p>
            <a:pPr lvl="1"/>
            <a:r>
              <a:rPr lang="en-US" dirty="0"/>
              <a:t>Try downloading from many peers</a:t>
            </a:r>
          </a:p>
          <a:p>
            <a:pPr lvl="1"/>
            <a:r>
              <a:rPr lang="en-US" dirty="0"/>
              <a:t>Keep only the best peers</a:t>
            </a:r>
          </a:p>
          <a:p>
            <a:pPr lvl="1"/>
            <a:r>
              <a:rPr lang="en-US" dirty="0"/>
              <a:t>Strategy used by BitTorrent</a:t>
            </a:r>
          </a:p>
          <a:p>
            <a:r>
              <a:rPr lang="en-US" dirty="0"/>
              <a:t>Option 2: use external information</a:t>
            </a:r>
          </a:p>
          <a:p>
            <a:pPr lvl="1"/>
            <a:r>
              <a:rPr lang="en-US" dirty="0"/>
              <a:t>E.g. Some torrent clients prefer peers in the same ISP</a:t>
            </a:r>
          </a:p>
        </p:txBody>
      </p:sp>
    </p:spTree>
    <p:extLst>
      <p:ext uri="{BB962C8B-B14F-4D97-AF65-F5344CB8AC3E}">
        <p14:creationId xmlns:p14="http://schemas.microsoft.com/office/powerpoint/2010/main" val="33284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Pieces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7284" y="2020087"/>
            <a:ext cx="814418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0526" y="5378178"/>
            <a:ext cx="864281" cy="84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2865" y="1558422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Initial Seeder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4019886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3398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89727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62353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0816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24328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88885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61511" y="298268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3291" y="6234149"/>
            <a:ext cx="1133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Leecher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698649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60389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14060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1" name="Down Arrow 20"/>
          <p:cNvSpPr/>
          <p:nvPr/>
        </p:nvSpPr>
        <p:spPr>
          <a:xfrm rot="2680512">
            <a:off x="3730539" y="3740061"/>
            <a:ext cx="541236" cy="903514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235253" y="6234148"/>
            <a:ext cx="1133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Leecher</a:t>
            </a:r>
            <a:endParaRPr lang="en-US" sz="2400" dirty="0"/>
          </a:p>
        </p:txBody>
      </p:sp>
      <p:sp>
        <p:nvSpPr>
          <p:cNvPr id="23" name="Down Arrow 22"/>
          <p:cNvSpPr/>
          <p:nvPr/>
        </p:nvSpPr>
        <p:spPr>
          <a:xfrm rot="18900000">
            <a:off x="7518740" y="3739342"/>
            <a:ext cx="541236" cy="903514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28940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26" name="Left-Right Arrow 25"/>
          <p:cNvSpPr/>
          <p:nvPr/>
        </p:nvSpPr>
        <p:spPr>
          <a:xfrm>
            <a:off x="4001158" y="5796564"/>
            <a:ext cx="3788201" cy="4375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68630" y="4710463"/>
            <a:ext cx="357469" cy="5412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23612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79386" y="4713514"/>
            <a:ext cx="357469" cy="5412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62866" y="4713514"/>
            <a:ext cx="394345" cy="5412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88295" y="4713514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50035" y="4713514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803706" y="4713514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718586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58276" y="4710463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613258" y="4713514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169032" y="471351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052512" y="4713514"/>
            <a:ext cx="394345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46340" y="6234149"/>
            <a:ext cx="1032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Seeder</a:t>
            </a:r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52488" y="5369868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380991" y="6234149"/>
            <a:ext cx="1032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Seeder</a:t>
            </a:r>
          </a:p>
        </p:txBody>
      </p:sp>
    </p:spTree>
    <p:extLst>
      <p:ext uri="{BB962C8B-B14F-4D97-AF65-F5344CB8AC3E}">
        <p14:creationId xmlns:p14="http://schemas.microsoft.com/office/powerpoint/2010/main" val="14015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animBg="1"/>
      <p:bldP spid="19" grpId="0" animBg="1"/>
      <p:bldP spid="20" grpId="0" animBg="1"/>
      <p:bldP spid="21" grpId="0" animBg="1"/>
      <p:bldP spid="22" grpId="0"/>
      <p:bldP spid="22" grpId="1"/>
      <p:bldP spid="23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Piece Selection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Piece download order is </a:t>
            </a:r>
            <a:r>
              <a:rPr lang="en-US" dirty="0">
                <a:solidFill>
                  <a:schemeClr val="accent1"/>
                </a:solidFill>
              </a:rPr>
              <a:t>critical</a:t>
            </a:r>
          </a:p>
          <a:p>
            <a:pPr lvl="1"/>
            <a:r>
              <a:rPr lang="en-US" dirty="0"/>
              <a:t>Worst-case scenario: all leeches have identical pieces</a:t>
            </a:r>
          </a:p>
          <a:p>
            <a:pPr lvl="2"/>
            <a:r>
              <a:rPr lang="en-US" dirty="0"/>
              <a:t>Nobody can share anything :(</a:t>
            </a:r>
          </a:p>
          <a:p>
            <a:pPr lvl="1"/>
            <a:r>
              <a:rPr lang="en-US" dirty="0"/>
              <a:t>Worst-case scenario: the initial seed disappears</a:t>
            </a:r>
          </a:p>
          <a:p>
            <a:pPr lvl="2"/>
            <a:r>
              <a:rPr lang="en-US" dirty="0"/>
              <a:t>If a piece is missing from the swarm, the torrent is broken</a:t>
            </a:r>
          </a:p>
          <a:p>
            <a:r>
              <a:rPr lang="en-US" dirty="0"/>
              <a:t>What is the best strategy for selecting pieces?</a:t>
            </a:r>
          </a:p>
          <a:p>
            <a:pPr lvl="1"/>
            <a:r>
              <a:rPr lang="en-US" dirty="0"/>
              <a:t>Trick question</a:t>
            </a:r>
          </a:p>
          <a:p>
            <a:pPr lvl="1"/>
            <a:r>
              <a:rPr lang="en-US" dirty="0"/>
              <a:t>It depends on how many pieces you already have</a:t>
            </a:r>
          </a:p>
        </p:txBody>
      </p:sp>
    </p:spTree>
    <p:extLst>
      <p:ext uri="{BB962C8B-B14F-4D97-AF65-F5344CB8AC3E}">
        <p14:creationId xmlns:p14="http://schemas.microsoft.com/office/powerpoint/2010/main" val="297566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Phases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73830" y="1600200"/>
            <a:ext cx="7794171" cy="5105400"/>
          </a:xfrm>
        </p:spPr>
        <p:txBody>
          <a:bodyPr>
            <a:normAutofit/>
          </a:bodyPr>
          <a:lstStyle/>
          <a:p>
            <a:r>
              <a:rPr lang="en-US" dirty="0"/>
              <a:t>Bootstrap: random selection</a:t>
            </a:r>
          </a:p>
          <a:p>
            <a:pPr lvl="1"/>
            <a:r>
              <a:rPr lang="en-US" dirty="0"/>
              <a:t>Initially, you have no pieces to trade</a:t>
            </a:r>
          </a:p>
          <a:p>
            <a:pPr lvl="1"/>
            <a:r>
              <a:rPr lang="en-US" dirty="0"/>
              <a:t>Essentially, beg for free pieces at random</a:t>
            </a:r>
          </a:p>
          <a:p>
            <a:r>
              <a:rPr lang="en-US" dirty="0"/>
              <a:t>Steady-state: rarest piece first</a:t>
            </a:r>
          </a:p>
          <a:p>
            <a:pPr lvl="1"/>
            <a:r>
              <a:rPr lang="en-US" dirty="0"/>
              <a:t>Ensures that common pieces are saved for last</a:t>
            </a:r>
          </a:p>
          <a:p>
            <a:r>
              <a:rPr lang="en-US" dirty="0"/>
              <a:t>Endgame</a:t>
            </a:r>
          </a:p>
          <a:p>
            <a:pPr lvl="1"/>
            <a:r>
              <a:rPr lang="en-US" dirty="0"/>
              <a:t>Simultaneously request final pieces from multiple peers</a:t>
            </a:r>
          </a:p>
          <a:p>
            <a:pPr lvl="1"/>
            <a:r>
              <a:rPr lang="en-US" dirty="0"/>
              <a:t>Cancel connections to slow peers</a:t>
            </a:r>
          </a:p>
          <a:p>
            <a:pPr lvl="1"/>
            <a:r>
              <a:rPr lang="en-US" dirty="0"/>
              <a:t>Ensures that final pieces arrive quickly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6150" y="1687287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4630" y="5954487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100%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1100567" y="3842659"/>
            <a:ext cx="208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% Downloaded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21429" y="1687287"/>
            <a:ext cx="0" cy="47288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20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Alternative: Peer-to-Peer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simple idea</a:t>
            </a:r>
          </a:p>
          <a:p>
            <a:pPr lvl="1"/>
            <a:r>
              <a:rPr lang="en-US" dirty="0"/>
              <a:t>Users bring their own resources to the table</a:t>
            </a:r>
          </a:p>
          <a:p>
            <a:pPr lvl="1"/>
            <a:r>
              <a:rPr lang="en-US" dirty="0"/>
              <a:t>A cooperative model: clients = peers = servers</a:t>
            </a:r>
          </a:p>
          <a:p>
            <a:r>
              <a:rPr lang="en-US" dirty="0"/>
              <a:t>The benefits</a:t>
            </a:r>
          </a:p>
          <a:p>
            <a:pPr lvl="1"/>
            <a:r>
              <a:rPr lang="en-US" dirty="0"/>
              <a:t>Scalability: # of “servers” grows with users</a:t>
            </a:r>
          </a:p>
          <a:p>
            <a:pPr lvl="2"/>
            <a:r>
              <a:rPr lang="en-US" dirty="0"/>
              <a:t>BYOR: bring your own resources (storage, CPU, B/W)</a:t>
            </a:r>
          </a:p>
          <a:p>
            <a:pPr lvl="1"/>
            <a:r>
              <a:rPr lang="en-US" dirty="0"/>
              <a:t>Reliability: load spread across many peers</a:t>
            </a:r>
          </a:p>
          <a:p>
            <a:pPr lvl="2"/>
            <a:r>
              <a:rPr lang="en-US" dirty="0"/>
              <a:t>Probability of them all failing is </a:t>
            </a:r>
            <a:r>
              <a:rPr lang="en-US" b="1" dirty="0"/>
              <a:t>very </a:t>
            </a:r>
            <a:r>
              <a:rPr lang="en-US" dirty="0"/>
              <a:t>low…</a:t>
            </a:r>
          </a:p>
          <a:p>
            <a:pPr lvl="1"/>
            <a:r>
              <a:rPr lang="en-US" dirty="0"/>
              <a:t>Efficiency: peers are distributed</a:t>
            </a:r>
          </a:p>
          <a:p>
            <a:pPr lvl="2"/>
            <a:r>
              <a:rPr lang="en-US" dirty="0"/>
              <a:t>Peers can try and get service from nearby peers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251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BitTorrent Protocol Fundamentals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00198" y="2656115"/>
            <a:ext cx="8991600" cy="4201886"/>
          </a:xfrm>
        </p:spPr>
        <p:txBody>
          <a:bodyPr>
            <a:normAutofit/>
          </a:bodyPr>
          <a:lstStyle/>
          <a:p>
            <a:r>
              <a:rPr lang="en-US" sz="2800" dirty="0"/>
              <a:t>BitTorrent divides time into rounds</a:t>
            </a:r>
          </a:p>
          <a:p>
            <a:pPr lvl="1"/>
            <a:r>
              <a:rPr lang="en-US" sz="2400" dirty="0"/>
              <a:t>Each round, decide who to upload to/download from</a:t>
            </a:r>
          </a:p>
          <a:p>
            <a:pPr lvl="1"/>
            <a:r>
              <a:rPr lang="en-US" sz="2400" dirty="0"/>
              <a:t>Rounds are typically 30 seconds</a:t>
            </a:r>
          </a:p>
          <a:p>
            <a:r>
              <a:rPr lang="en-US" sz="2800" dirty="0"/>
              <a:t>Each connection to a peer is controlled by four states</a:t>
            </a:r>
          </a:p>
          <a:p>
            <a:pPr lvl="1"/>
            <a:r>
              <a:rPr lang="en-US" sz="2400" dirty="0"/>
              <a:t>Interested / uninterested – do I want a piece from you?</a:t>
            </a:r>
          </a:p>
          <a:p>
            <a:pPr lvl="1"/>
            <a:r>
              <a:rPr lang="en-US" sz="2400" dirty="0"/>
              <a:t>Choked / </a:t>
            </a:r>
            <a:r>
              <a:rPr lang="en-US" sz="2400" dirty="0" err="1"/>
              <a:t>unchoked</a:t>
            </a:r>
            <a:r>
              <a:rPr lang="en-US" sz="2400" dirty="0"/>
              <a:t> – am I currently downloading from you?</a:t>
            </a:r>
          </a:p>
          <a:p>
            <a:r>
              <a:rPr lang="en-US" sz="2700" dirty="0"/>
              <a:t>Connections are bidirectional</a:t>
            </a:r>
          </a:p>
          <a:p>
            <a:pPr lvl="1"/>
            <a:r>
              <a:rPr lang="en-US" sz="2400" dirty="0"/>
              <a:t>You decide interest/choking on each peer</a:t>
            </a:r>
          </a:p>
          <a:p>
            <a:pPr lvl="1"/>
            <a:r>
              <a:rPr lang="en-US" sz="2400" dirty="0"/>
              <a:t>Each peer decides interest/chocking on you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0724" y="1572494"/>
            <a:ext cx="552519" cy="6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39263" y="2156947"/>
            <a:ext cx="975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Leecher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712996" y="1820967"/>
            <a:ext cx="357469" cy="4075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2174736" y="1820967"/>
            <a:ext cx="357469" cy="4075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8407" y="1820967"/>
            <a:ext cx="357469" cy="4075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7482" y="2156946"/>
            <a:ext cx="975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Leecher</a:t>
            </a:r>
            <a:endParaRPr lang="en-US" sz="2000" dirty="0"/>
          </a:p>
        </p:txBody>
      </p:sp>
      <p:sp>
        <p:nvSpPr>
          <p:cNvPr id="12" name="Left-Right Arrow 11"/>
          <p:cNvSpPr/>
          <p:nvPr/>
        </p:nvSpPr>
        <p:spPr>
          <a:xfrm>
            <a:off x="4650466" y="1787888"/>
            <a:ext cx="2927017" cy="4375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090585" y="1817916"/>
            <a:ext cx="357469" cy="4075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8713" y="1591698"/>
            <a:ext cx="652980" cy="61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087541" y="1820967"/>
            <a:ext cx="357469" cy="40755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9665212" y="1820967"/>
            <a:ext cx="357469" cy="40755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9229784" y="1817916"/>
            <a:ext cx="357469" cy="40755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8794356" y="1817916"/>
            <a:ext cx="357469" cy="40755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74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23" y="228600"/>
            <a:ext cx="6265065" cy="990600"/>
          </a:xfrm>
        </p:spPr>
        <p:txBody>
          <a:bodyPr/>
          <a:lstStyle/>
          <a:p>
            <a:r>
              <a:rPr lang="en-US" dirty="0"/>
              <a:t>Connection States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0" y="1563968"/>
            <a:ext cx="3873954" cy="5294033"/>
          </a:xfrm>
        </p:spPr>
        <p:txBody>
          <a:bodyPr>
            <a:normAutofit/>
          </a:bodyPr>
          <a:lstStyle/>
          <a:p>
            <a:r>
              <a:rPr lang="en-US" sz="2000" dirty="0"/>
              <a:t>Download control</a:t>
            </a:r>
          </a:p>
          <a:p>
            <a:pPr lvl="1"/>
            <a:r>
              <a:rPr lang="en-US" sz="1700" dirty="0"/>
              <a:t>d – interested and choked</a:t>
            </a:r>
          </a:p>
          <a:p>
            <a:pPr lvl="1"/>
            <a:r>
              <a:rPr lang="en-US" sz="1700" dirty="0"/>
              <a:t>D – interested and </a:t>
            </a:r>
            <a:r>
              <a:rPr lang="en-US" sz="1700" dirty="0" err="1"/>
              <a:t>unchoked</a:t>
            </a:r>
            <a:endParaRPr lang="en-US" sz="1700" dirty="0"/>
          </a:p>
          <a:p>
            <a:pPr lvl="1"/>
            <a:r>
              <a:rPr lang="en-US" sz="1700" dirty="0"/>
              <a:t>K – uninterested and </a:t>
            </a:r>
            <a:r>
              <a:rPr lang="en-US" sz="1700" dirty="0" err="1"/>
              <a:t>unchoked</a:t>
            </a:r>
            <a:endParaRPr lang="en-US" sz="1700" dirty="0"/>
          </a:p>
          <a:p>
            <a:pPr lvl="1"/>
            <a:r>
              <a:rPr lang="en-US" sz="1700" dirty="0"/>
              <a:t>S – snubbed (no data received in 60 seconds)</a:t>
            </a:r>
          </a:p>
          <a:p>
            <a:pPr lvl="1"/>
            <a:r>
              <a:rPr lang="en-US" sz="1700" dirty="0"/>
              <a:t>F – piece(s) failed to hash</a:t>
            </a:r>
          </a:p>
          <a:p>
            <a:r>
              <a:rPr lang="en-US" sz="2000" dirty="0"/>
              <a:t>Upload control</a:t>
            </a:r>
          </a:p>
          <a:p>
            <a:pPr lvl="1"/>
            <a:r>
              <a:rPr lang="en-US" sz="1700" dirty="0"/>
              <a:t>u – interested and choked</a:t>
            </a:r>
          </a:p>
          <a:p>
            <a:pPr lvl="1"/>
            <a:r>
              <a:rPr lang="en-US" sz="1700" dirty="0"/>
              <a:t>U – interested and </a:t>
            </a:r>
            <a:r>
              <a:rPr lang="en-US" sz="1700" dirty="0" err="1"/>
              <a:t>unchoked</a:t>
            </a:r>
            <a:endParaRPr lang="en-US" sz="1700" dirty="0"/>
          </a:p>
          <a:p>
            <a:pPr lvl="1"/>
            <a:r>
              <a:rPr lang="en-US" sz="1700" dirty="0"/>
              <a:t>O – optimistic </a:t>
            </a:r>
            <a:r>
              <a:rPr lang="en-US" sz="1700" dirty="0" err="1"/>
              <a:t>unchoke</a:t>
            </a:r>
            <a:endParaRPr lang="en-US" sz="1700" dirty="0"/>
          </a:p>
          <a:p>
            <a:pPr lvl="1"/>
            <a:r>
              <a:rPr lang="en-US" sz="1700" dirty="0"/>
              <a:t>? – uninterested and </a:t>
            </a:r>
            <a:r>
              <a:rPr lang="en-US" sz="1700" dirty="0" err="1"/>
              <a:t>unchoked</a:t>
            </a:r>
            <a:endParaRPr lang="en-US" sz="1700" dirty="0"/>
          </a:p>
          <a:p>
            <a:r>
              <a:rPr lang="en-US" sz="2000" dirty="0"/>
              <a:t>Connection information</a:t>
            </a:r>
          </a:p>
          <a:p>
            <a:pPr lvl="1"/>
            <a:r>
              <a:rPr lang="en-US" sz="1700" dirty="0"/>
              <a:t>I – incoming connection</a:t>
            </a:r>
          </a:p>
          <a:p>
            <a:pPr lvl="1"/>
            <a:r>
              <a:rPr lang="en-US" sz="1700" dirty="0"/>
              <a:t>E/e – Using protocol encryption</a:t>
            </a:r>
          </a:p>
        </p:txBody>
      </p:sp>
      <p:pic>
        <p:nvPicPr>
          <p:cNvPr id="1026" name="Picture 2" descr="D:\Classes\CS 4700\assets\torrent_st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55" y="1563968"/>
            <a:ext cx="5177333" cy="283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609115" y="1876199"/>
            <a:ext cx="794657" cy="252162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672137" y="4561114"/>
            <a:ext cx="4691063" cy="22606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dirty="0"/>
              <a:t>h – used UDP hole punching</a:t>
            </a:r>
          </a:p>
          <a:p>
            <a:pPr lvl="1"/>
            <a:r>
              <a:rPr lang="en-US" sz="1700" dirty="0"/>
              <a:t>P – connection uses µTP</a:t>
            </a:r>
          </a:p>
          <a:p>
            <a:r>
              <a:rPr lang="en-US" sz="2000" dirty="0"/>
              <a:t>How was this peer located?</a:t>
            </a:r>
          </a:p>
          <a:p>
            <a:pPr lvl="1"/>
            <a:r>
              <a:rPr lang="en-US" sz="1700" dirty="0"/>
              <a:t>H – DHT (distributed hash table)</a:t>
            </a:r>
          </a:p>
          <a:p>
            <a:pPr lvl="1"/>
            <a:r>
              <a:rPr lang="en-US" sz="1700" dirty="0"/>
              <a:t>L – local peer discovery (multicast)</a:t>
            </a:r>
          </a:p>
          <a:p>
            <a:pPr lvl="1"/>
            <a:r>
              <a:rPr lang="en-US" sz="1700" dirty="0"/>
              <a:t>X – peer exchange</a:t>
            </a:r>
          </a:p>
        </p:txBody>
      </p:sp>
      <p:grpSp>
        <p:nvGrpSpPr>
          <p:cNvPr id="8" name="Group 7"/>
          <p:cNvGrpSpPr/>
          <p:nvPr/>
        </p:nvGrpSpPr>
        <p:grpSpPr>
          <a:xfrm flipH="1">
            <a:off x="6463087" y="143643"/>
            <a:ext cx="4112200" cy="1420324"/>
            <a:chOff x="1219200" y="4876799"/>
            <a:chExt cx="5181605" cy="1390093"/>
          </a:xfrm>
        </p:grpSpPr>
        <p:sp>
          <p:nvSpPr>
            <p:cNvPr id="9" name="Rectangular Callout 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4891"/>
                <a:gd name="adj2" fmla="val 9156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4" y="4911378"/>
              <a:ext cx="5181601" cy="1355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Most peers are d or D. No need to connect with uninteresting peers.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721245" y="2980898"/>
            <a:ext cx="3590985" cy="91618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flipH="1">
            <a:off x="1666812" y="947057"/>
            <a:ext cx="3035814" cy="1466478"/>
            <a:chOff x="1219200" y="4876799"/>
            <a:chExt cx="5181605" cy="1384995"/>
          </a:xfrm>
        </p:grpSpPr>
        <p:sp>
          <p:nvSpPr>
            <p:cNvPr id="12" name="Rectangular Callout 11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4891"/>
                <a:gd name="adj2" fmla="val 9156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3" y="4911378"/>
              <a:ext cx="5181602" cy="1308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Error states. Connection should be closed.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7893439" y="3591284"/>
            <a:ext cx="2077875" cy="954107"/>
            <a:chOff x="1219200" y="4844555"/>
            <a:chExt cx="5181605" cy="1464170"/>
          </a:xfrm>
        </p:grpSpPr>
        <p:sp>
          <p:nvSpPr>
            <p:cNvPr id="16" name="Rectangular Callout 1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4891"/>
                <a:gd name="adj2" fmla="val 9156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2" y="4844555"/>
              <a:ext cx="5181603" cy="146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More on this later…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6743899" y="4397829"/>
            <a:ext cx="2485442" cy="954107"/>
            <a:chOff x="1219200" y="4844555"/>
            <a:chExt cx="5181605" cy="1464170"/>
          </a:xfrm>
        </p:grpSpPr>
        <p:sp>
          <p:nvSpPr>
            <p:cNvPr id="19" name="Rectangular Callout 1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14891"/>
                <a:gd name="adj2" fmla="val 9156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2" y="4844555"/>
              <a:ext cx="5181603" cy="146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More on this next class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29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and Download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does each peer decide who to trade with?</a:t>
            </a:r>
          </a:p>
          <a:p>
            <a:r>
              <a:rPr lang="en-US" dirty="0"/>
              <a:t>Incentive mechanism</a:t>
            </a:r>
          </a:p>
          <a:p>
            <a:pPr lvl="1"/>
            <a:r>
              <a:rPr lang="en-US" dirty="0"/>
              <a:t>Based on tit-for-tat, game theory</a:t>
            </a:r>
          </a:p>
          <a:p>
            <a:pPr lvl="1"/>
            <a:r>
              <a:rPr lang="en-US" dirty="0"/>
              <a:t>“If you give a piece to me, I’ll give a piece to you”</a:t>
            </a:r>
          </a:p>
          <a:p>
            <a:pPr lvl="1"/>
            <a:r>
              <a:rPr lang="en-US" dirty="0"/>
              <a:t>“If you screw me over, you get </a:t>
            </a:r>
            <a:r>
              <a:rPr lang="en-US" dirty="0">
                <a:solidFill>
                  <a:schemeClr val="accent2"/>
                </a:solidFill>
              </a:rPr>
              <a:t>nothing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Two mechanisms: </a:t>
            </a:r>
            <a:r>
              <a:rPr lang="en-US" dirty="0">
                <a:solidFill>
                  <a:schemeClr val="accent1"/>
                </a:solidFill>
              </a:rPr>
              <a:t>choking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optimistic </a:t>
            </a:r>
            <a:r>
              <a:rPr lang="en-US" dirty="0" err="1">
                <a:solidFill>
                  <a:schemeClr val="accent1"/>
                </a:solidFill>
              </a:rPr>
              <a:t>unchoke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79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Game Theory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199"/>
            <a:ext cx="10312400" cy="5083630"/>
          </a:xfrm>
        </p:spPr>
        <p:txBody>
          <a:bodyPr>
            <a:normAutofit/>
          </a:bodyPr>
          <a:lstStyle/>
          <a:p>
            <a:r>
              <a:rPr lang="en-US" dirty="0"/>
              <a:t>Iterated prisoner’s dilemma</a:t>
            </a:r>
          </a:p>
          <a:p>
            <a:r>
              <a:rPr lang="en-US" dirty="0"/>
              <a:t>Very simple game, two players, multiple rounds</a:t>
            </a:r>
          </a:p>
          <a:p>
            <a:pPr lvl="1"/>
            <a:r>
              <a:rPr lang="en-US" dirty="0"/>
              <a:t>Both players agree: +2 points each</a:t>
            </a:r>
          </a:p>
          <a:p>
            <a:pPr lvl="1"/>
            <a:r>
              <a:rPr lang="en-US" dirty="0"/>
              <a:t>One player defects: +5 for defector, +0 to other</a:t>
            </a:r>
          </a:p>
          <a:p>
            <a:pPr lvl="1"/>
            <a:r>
              <a:rPr lang="en-US" dirty="0"/>
              <a:t>Both players defect: +0 for each</a:t>
            </a:r>
          </a:p>
          <a:p>
            <a:r>
              <a:rPr lang="en-US" dirty="0"/>
              <a:t>Maps well to trading pieces in BitTorrent</a:t>
            </a:r>
          </a:p>
          <a:p>
            <a:pPr lvl="1"/>
            <a:r>
              <a:rPr lang="en-US" dirty="0"/>
              <a:t>Both peers trade, they both get useful data</a:t>
            </a:r>
          </a:p>
          <a:p>
            <a:pPr lvl="1"/>
            <a:r>
              <a:rPr lang="en-US" dirty="0"/>
              <a:t>If both peers do nothing, they both get nothing</a:t>
            </a:r>
          </a:p>
          <a:p>
            <a:pPr lvl="1"/>
            <a:r>
              <a:rPr lang="en-US" dirty="0"/>
              <a:t>If one peer defects, they get a free piece, other peer gets nothing</a:t>
            </a:r>
          </a:p>
          <a:p>
            <a:r>
              <a:rPr lang="en-US" dirty="0"/>
              <a:t>What is the best strategy for this game?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0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Tit-for-Tat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9144000" cy="1295400"/>
          </a:xfrm>
        </p:spPr>
        <p:txBody>
          <a:bodyPr>
            <a:normAutofit/>
          </a:bodyPr>
          <a:lstStyle/>
          <a:p>
            <a:r>
              <a:rPr lang="en-US" dirty="0"/>
              <a:t>Best general strategy for iterated prisoner’s dilemma</a:t>
            </a:r>
          </a:p>
          <a:p>
            <a:r>
              <a:rPr lang="en-US" dirty="0"/>
              <a:t>Meaning: “Equivalent Retaliation”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282093"/>
              </p:ext>
            </p:extLst>
          </p:nvPr>
        </p:nvGraphicFramePr>
        <p:xfrm>
          <a:off x="6178715" y="3053087"/>
          <a:ext cx="480822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Cooperate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Cooperate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+2</a:t>
                      </a:r>
                      <a:r>
                        <a:rPr lang="en-US" dirty="0"/>
                        <a:t> / 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Cooperate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+0</a:t>
                      </a:r>
                      <a:r>
                        <a:rPr lang="en-US" dirty="0"/>
                        <a:t> / 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+5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Cooperate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+5</a:t>
                      </a:r>
                      <a:r>
                        <a:rPr lang="en-US" dirty="0"/>
                        <a:t> / 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+0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Cooperate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Cooperate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+2</a:t>
                      </a:r>
                      <a:r>
                        <a:rPr lang="en-US" dirty="0"/>
                        <a:t> / 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Cooperate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+0</a:t>
                      </a:r>
                      <a:r>
                        <a:rPr lang="en-US" dirty="0"/>
                        <a:t> / 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+5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+0</a:t>
                      </a:r>
                      <a:r>
                        <a:rPr lang="en-US" dirty="0"/>
                        <a:t> / 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+0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Cooperate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+5</a:t>
                      </a:r>
                      <a:r>
                        <a:rPr lang="en-US" dirty="0"/>
                        <a:t> / 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+0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+14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 +14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27238" y="2472167"/>
            <a:ext cx="842119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90895" y="2472166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1523999" y="2939143"/>
            <a:ext cx="4212772" cy="376645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/>
              <a:t>Rules</a:t>
            </a:r>
          </a:p>
          <a:p>
            <a:pPr marL="282575" indent="-282575">
              <a:buFont typeface="+mj-lt"/>
              <a:buAutoNum type="arabicPeriod"/>
            </a:pPr>
            <a:r>
              <a:rPr lang="en-US" dirty="0"/>
              <a:t>Initially: cooperate</a:t>
            </a:r>
          </a:p>
          <a:p>
            <a:pPr marL="282575" indent="-282575">
              <a:buFont typeface="+mj-lt"/>
              <a:buAutoNum type="arabicPeriod"/>
            </a:pPr>
            <a:r>
              <a:rPr lang="en-US" dirty="0"/>
              <a:t>If opponent cooperates, cooperate next round</a:t>
            </a:r>
          </a:p>
          <a:p>
            <a:pPr marL="282575" indent="-282575">
              <a:buFont typeface="+mj-lt"/>
              <a:buAutoNum type="arabicPeriod"/>
            </a:pPr>
            <a:r>
              <a:rPr lang="en-US" dirty="0"/>
              <a:t>If opponent defects, defect next round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67746" y="3833242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78640" y="4181585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67750" y="4551705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67746" y="4921825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8628" y="5291945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78624" y="5662065"/>
            <a:ext cx="4811486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78620" y="6032185"/>
            <a:ext cx="4811486" cy="627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6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Choke is a temporary refusal to upload</a:t>
            </a:r>
          </a:p>
          <a:p>
            <a:pPr lvl="1"/>
            <a:r>
              <a:rPr lang="en-US" dirty="0"/>
              <a:t>Tit-for-tat: choke free riders</a:t>
            </a:r>
          </a:p>
          <a:p>
            <a:pPr lvl="1"/>
            <a:r>
              <a:rPr lang="en-US" dirty="0"/>
              <a:t>Cap the number of simultaneous uploads</a:t>
            </a:r>
          </a:p>
          <a:p>
            <a:pPr lvl="2"/>
            <a:r>
              <a:rPr lang="en-US" dirty="0"/>
              <a:t>Too many connections congests your network</a:t>
            </a:r>
          </a:p>
          <a:p>
            <a:pPr lvl="1"/>
            <a:r>
              <a:rPr lang="en-US" dirty="0"/>
              <a:t>Periodically </a:t>
            </a:r>
            <a:r>
              <a:rPr lang="en-US" dirty="0" err="1"/>
              <a:t>unchoke</a:t>
            </a:r>
            <a:r>
              <a:rPr lang="en-US" dirty="0"/>
              <a:t> to test the network connection</a:t>
            </a:r>
          </a:p>
          <a:p>
            <a:pPr lvl="2"/>
            <a:r>
              <a:rPr lang="en-US" dirty="0"/>
              <a:t>Choked peer might have better bandwidth</a:t>
            </a:r>
          </a:p>
        </p:txBody>
      </p:sp>
    </p:spTree>
    <p:extLst>
      <p:ext uri="{BB962C8B-B14F-4D97-AF65-F5344CB8AC3E}">
        <p14:creationId xmlns:p14="http://schemas.microsoft.com/office/powerpoint/2010/main" val="2026844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Optimistic </a:t>
            </a:r>
            <a:r>
              <a:rPr lang="en-US" dirty="0" err="1"/>
              <a:t>Unchoke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Each peer has one optimistic </a:t>
            </a:r>
            <a:r>
              <a:rPr lang="en-US" dirty="0" err="1"/>
              <a:t>unchoke</a:t>
            </a:r>
            <a:r>
              <a:rPr lang="en-US" dirty="0"/>
              <a:t> slot</a:t>
            </a:r>
          </a:p>
          <a:p>
            <a:pPr lvl="1"/>
            <a:r>
              <a:rPr lang="en-US" dirty="0"/>
              <a:t>Uploads to one random peer</a:t>
            </a:r>
          </a:p>
          <a:p>
            <a:pPr lvl="1"/>
            <a:r>
              <a:rPr lang="en-US" dirty="0"/>
              <a:t>Peer rotates every 30 seconds</a:t>
            </a:r>
          </a:p>
          <a:p>
            <a:pPr lvl="1"/>
            <a:endParaRPr lang="en-US" dirty="0"/>
          </a:p>
          <a:p>
            <a:r>
              <a:rPr lang="en-US" dirty="0"/>
              <a:t>Reasons for optimistic </a:t>
            </a:r>
            <a:r>
              <a:rPr lang="en-US" dirty="0" err="1"/>
              <a:t>unchoke</a:t>
            </a:r>
            <a:endParaRPr lang="en-US" dirty="0"/>
          </a:p>
          <a:p>
            <a:pPr lvl="1"/>
            <a:r>
              <a:rPr lang="en-US" dirty="0"/>
              <a:t>Help to bootstrap peers without pieces</a:t>
            </a:r>
          </a:p>
          <a:p>
            <a:pPr lvl="1"/>
            <a:r>
              <a:rPr lang="en-US" dirty="0"/>
              <a:t>Discover new peers with fast connections</a:t>
            </a:r>
          </a:p>
        </p:txBody>
      </p:sp>
    </p:spTree>
    <p:extLst>
      <p:ext uri="{BB962C8B-B14F-4D97-AF65-F5344CB8AC3E}">
        <p14:creationId xmlns:p14="http://schemas.microsoft.com/office/powerpoint/2010/main" val="3121369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Upload-Only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Once a peer completes a torrent, it becomes a seed</a:t>
            </a:r>
          </a:p>
          <a:p>
            <a:pPr lvl="1"/>
            <a:r>
              <a:rPr lang="en-US" dirty="0"/>
              <a:t>No downloads, no tit-for-tat</a:t>
            </a:r>
          </a:p>
          <a:p>
            <a:pPr lvl="1"/>
            <a:r>
              <a:rPr lang="en-US" dirty="0"/>
              <a:t>Who to upload to first?</a:t>
            </a:r>
          </a:p>
          <a:p>
            <a:pPr lvl="1"/>
            <a:endParaRPr lang="en-US" dirty="0"/>
          </a:p>
          <a:p>
            <a:r>
              <a:rPr lang="en-US" dirty="0"/>
              <a:t>BitTorrent policy</a:t>
            </a:r>
          </a:p>
          <a:p>
            <a:pPr lvl="1"/>
            <a:r>
              <a:rPr lang="en-US" dirty="0"/>
              <a:t>Upload to the fastest known peer</a:t>
            </a:r>
          </a:p>
          <a:p>
            <a:pPr lvl="1"/>
            <a:r>
              <a:rPr lang="en-US" dirty="0"/>
              <a:t>Why?</a:t>
            </a:r>
          </a:p>
          <a:p>
            <a:pPr lvl="1"/>
            <a:r>
              <a:rPr lang="en-US" dirty="0"/>
              <a:t>Faster uploads = more available pieces</a:t>
            </a:r>
          </a:p>
          <a:p>
            <a:pPr lvl="1"/>
            <a:r>
              <a:rPr lang="en-US" dirty="0"/>
              <a:t>More available pieces helps the swarm</a:t>
            </a:r>
          </a:p>
        </p:txBody>
      </p:sp>
    </p:spTree>
    <p:extLst>
      <p:ext uri="{BB962C8B-B14F-4D97-AF65-F5344CB8AC3E}">
        <p14:creationId xmlns:p14="http://schemas.microsoft.com/office/powerpoint/2010/main" val="230541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Trackerless</a:t>
            </a:r>
            <a:r>
              <a:rPr lang="en-US" dirty="0"/>
              <a:t> Torrents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New versions of BitTorrent can locate swarms without a tracker</a:t>
            </a:r>
          </a:p>
          <a:p>
            <a:pPr lvl="1"/>
            <a:r>
              <a:rPr lang="en-US" dirty="0"/>
              <a:t>Based on a P2P overlay</a:t>
            </a:r>
          </a:p>
          <a:p>
            <a:pPr lvl="1"/>
            <a:r>
              <a:rPr lang="en-US" dirty="0"/>
              <a:t>Distributed hash table (DHT)</a:t>
            </a:r>
          </a:p>
          <a:p>
            <a:pPr lvl="1"/>
            <a:endParaRPr lang="en-US" dirty="0"/>
          </a:p>
          <a:p>
            <a:r>
              <a:rPr lang="en-US" dirty="0"/>
              <a:t>Recall: peers located via DHT are given “H” state</a:t>
            </a:r>
          </a:p>
          <a:p>
            <a:r>
              <a:rPr lang="en-US" dirty="0"/>
              <a:t>More on this next class</a:t>
            </a:r>
          </a:p>
        </p:txBody>
      </p:sp>
    </p:spTree>
    <p:extLst>
      <p:ext uri="{BB962C8B-B14F-4D97-AF65-F5344CB8AC3E}">
        <p14:creationId xmlns:p14="http://schemas.microsoft.com/office/powerpoint/2010/main" val="3223422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Sub-Pieces and Pipelining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Each piece is broken into sub-pieces</a:t>
            </a:r>
          </a:p>
          <a:p>
            <a:pPr lvl="1"/>
            <a:r>
              <a:rPr lang="en-US" dirty="0"/>
              <a:t>~16 KB in size</a:t>
            </a:r>
          </a:p>
          <a:p>
            <a:r>
              <a:rPr lang="en-US" dirty="0"/>
              <a:t>TCP Pipelining</a:t>
            </a:r>
          </a:p>
          <a:p>
            <a:pPr lvl="1"/>
            <a:r>
              <a:rPr lang="en-US" dirty="0"/>
              <a:t>For performance, you want long lived TCP connections (to get out of slow start)</a:t>
            </a:r>
          </a:p>
          <a:p>
            <a:pPr lvl="1"/>
            <a:r>
              <a:rPr lang="en-US" dirty="0"/>
              <a:t>Peers generally request 5 sub-pieces at a time</a:t>
            </a:r>
          </a:p>
          <a:p>
            <a:pPr lvl="1"/>
            <a:r>
              <a:rPr lang="en-US" dirty="0"/>
              <a:t>When one finished, immediately request another</a:t>
            </a:r>
          </a:p>
          <a:p>
            <a:pPr lvl="1"/>
            <a:r>
              <a:rPr lang="en-US" dirty="0"/>
              <a:t>Don’t start a new piece until previous is complete</a:t>
            </a:r>
          </a:p>
          <a:p>
            <a:pPr lvl="2"/>
            <a:r>
              <a:rPr lang="en-US" dirty="0"/>
              <a:t>Prioritizes complete pieces</a:t>
            </a:r>
          </a:p>
          <a:p>
            <a:pPr lvl="2"/>
            <a:r>
              <a:rPr lang="en-US" dirty="0"/>
              <a:t>Only complete pieces can be shared with other peers</a:t>
            </a:r>
          </a:p>
        </p:txBody>
      </p:sp>
    </p:spTree>
    <p:extLst>
      <p:ext uri="{BB962C8B-B14F-4D97-AF65-F5344CB8AC3E}">
        <p14:creationId xmlns:p14="http://schemas.microsoft.com/office/powerpoint/2010/main" val="98940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Peer-to-Peer Challenges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600200"/>
            <a:ext cx="10464800" cy="5105400"/>
          </a:xfrm>
        </p:spPr>
        <p:txBody>
          <a:bodyPr>
            <a:normAutofit/>
          </a:bodyPr>
          <a:lstStyle/>
          <a:p>
            <a:r>
              <a:rPr lang="en-US" dirty="0"/>
              <a:t>What are the key components for leveraging P2P?</a:t>
            </a:r>
          </a:p>
          <a:p>
            <a:pPr lvl="1"/>
            <a:r>
              <a:rPr lang="en-US" dirty="0"/>
              <a:t>Protocol: how do peers talk to each other?</a:t>
            </a:r>
          </a:p>
          <a:p>
            <a:pPr lvl="1"/>
            <a:r>
              <a:rPr lang="en-US" dirty="0"/>
              <a:t>Service/data location: how do peers know who to talk to?</a:t>
            </a:r>
          </a:p>
          <a:p>
            <a:pPr lvl="1"/>
            <a:r>
              <a:rPr lang="en-US" dirty="0"/>
              <a:t>Routing: how do you get a message from peer </a:t>
            </a:r>
            <a:r>
              <a:rPr lang="en-US" i="1" dirty="0"/>
              <a:t>A </a:t>
            </a:r>
            <a:r>
              <a:rPr lang="en-US" dirty="0"/>
              <a:t>to peer </a:t>
            </a:r>
            <a:r>
              <a:rPr lang="en-US" i="1" dirty="0"/>
              <a:t>B</a:t>
            </a:r>
            <a:r>
              <a:rPr lang="en-US" dirty="0"/>
              <a:t>?</a:t>
            </a:r>
          </a:p>
          <a:p>
            <a:r>
              <a:rPr lang="en-US" dirty="0"/>
              <a:t>New reliability challenges</a:t>
            </a:r>
          </a:p>
          <a:p>
            <a:pPr lvl="1"/>
            <a:r>
              <a:rPr lang="en-US" dirty="0"/>
              <a:t>Network reachability, i.e., dealing with NATs</a:t>
            </a:r>
          </a:p>
          <a:p>
            <a:pPr lvl="1"/>
            <a:r>
              <a:rPr lang="en-US" dirty="0"/>
              <a:t>Dealing with churn, i.e., short peer uptimes</a:t>
            </a:r>
          </a:p>
          <a:p>
            <a:r>
              <a:rPr lang="en-US" dirty="0"/>
              <a:t>What about security?</a:t>
            </a:r>
          </a:p>
          <a:p>
            <a:pPr lvl="1"/>
            <a:r>
              <a:rPr lang="en-US" dirty="0"/>
              <a:t>Malicious peers and cheating</a:t>
            </a:r>
          </a:p>
          <a:p>
            <a:pPr lvl="1"/>
            <a:r>
              <a:rPr lang="en-US" dirty="0"/>
              <a:t>The Sybil attack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68896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6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52604" y="2286001"/>
            <a:ext cx="8338782" cy="3431113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Unstructured P2P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BitTorrent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Cheating on BitTorrent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55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Incentives to Upload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Originally, BitTorrent used a ranking method to make choke/unchoke decisions each round </a:t>
            </a:r>
          </a:p>
          <a:p>
            <a:r>
              <a:rPr lang="en-US" dirty="0"/>
              <a:t>In round </a:t>
            </a:r>
            <a:r>
              <a:rPr lang="en-US" i="1" dirty="0"/>
              <a:t>t</a:t>
            </a:r>
            <a:r>
              <a:rPr lang="en-US" dirty="0"/>
              <a:t> a BitTorrent client calculates the number of pieces received from each peer</a:t>
            </a:r>
          </a:p>
          <a:p>
            <a:pPr lvl="1"/>
            <a:r>
              <a:rPr lang="en-US" dirty="0"/>
              <a:t>The peers who gave the most will receive pieces in round </a:t>
            </a:r>
            <a:r>
              <a:rPr lang="en-US" i="1" dirty="0"/>
              <a:t>t + 1</a:t>
            </a:r>
            <a:endParaRPr lang="en-US" dirty="0"/>
          </a:p>
          <a:p>
            <a:pPr lvl="1"/>
            <a:r>
              <a:rPr lang="en-US" dirty="0"/>
              <a:t>These decisions are made by the </a:t>
            </a:r>
            <a:r>
              <a:rPr lang="en-US" dirty="0" err="1"/>
              <a:t>unchoker</a:t>
            </a:r>
            <a:endParaRPr lang="en-US" dirty="0"/>
          </a:p>
          <a:p>
            <a:r>
              <a:rPr lang="en-US" dirty="0"/>
              <a:t>Assumption</a:t>
            </a:r>
          </a:p>
          <a:p>
            <a:pPr lvl="1"/>
            <a:r>
              <a:rPr lang="en-US" dirty="0"/>
              <a:t>Peers will give as many pieces as possible each round</a:t>
            </a:r>
          </a:p>
          <a:p>
            <a:pPr lvl="1"/>
            <a:r>
              <a:rPr lang="en-US" dirty="0"/>
              <a:t>Based on bandwidth constraints, etc.</a:t>
            </a:r>
          </a:p>
          <a:p>
            <a:r>
              <a:rPr lang="en-US" dirty="0"/>
              <a:t>Can an attacker abuse this assumption?</a:t>
            </a:r>
          </a:p>
        </p:txBody>
      </p:sp>
    </p:spTree>
    <p:extLst>
      <p:ext uri="{BB962C8B-B14F-4D97-AF65-F5344CB8AC3E}">
        <p14:creationId xmlns:p14="http://schemas.microsoft.com/office/powerpoint/2010/main" val="89322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Unchoker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8256" y="1600201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Round </a:t>
            </a:r>
            <a:r>
              <a:rPr lang="en-US" sz="2400" b="1" i="1" dirty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34942" y="1600200"/>
            <a:ext cx="1706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Round </a:t>
            </a:r>
            <a:r>
              <a:rPr lang="en-US" sz="2400" b="1" i="1" dirty="0"/>
              <a:t>t + 1</a:t>
            </a:r>
            <a:endParaRPr lang="en-US" sz="24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2560731" y="2177534"/>
            <a:ext cx="1714774" cy="369332"/>
            <a:chOff x="1113221" y="2210192"/>
            <a:chExt cx="1714774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13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60731" y="2675873"/>
            <a:ext cx="1444922" cy="369332"/>
            <a:chOff x="1113221" y="2720648"/>
            <a:chExt cx="1444922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88972" y="3174212"/>
            <a:ext cx="872661" cy="369332"/>
            <a:chOff x="1241461" y="3229931"/>
            <a:chExt cx="872661" cy="369332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60732" y="3672551"/>
            <a:ext cx="1553779" cy="369332"/>
            <a:chOff x="1113221" y="3725983"/>
            <a:chExt cx="1553779" cy="36933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88971" y="4170890"/>
            <a:ext cx="1164282" cy="369332"/>
            <a:chOff x="1241461" y="4198759"/>
            <a:chExt cx="1164282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88971" y="4669229"/>
            <a:ext cx="1240482" cy="369332"/>
            <a:chOff x="1241461" y="4710388"/>
            <a:chExt cx="1240482" cy="369332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60731" y="5167565"/>
            <a:ext cx="1891236" cy="369332"/>
            <a:chOff x="1113221" y="5243788"/>
            <a:chExt cx="1891236" cy="369332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15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545257" y="2105410"/>
            <a:ext cx="2178853" cy="99422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545257" y="3607235"/>
            <a:ext cx="2178853" cy="5075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545257" y="5113136"/>
            <a:ext cx="2178853" cy="51123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7591293" y="2177534"/>
            <a:ext cx="1660343" cy="369332"/>
            <a:chOff x="6734423" y="2216088"/>
            <a:chExt cx="1660343" cy="369332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953620" y="22160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591293" y="2675873"/>
            <a:ext cx="1660343" cy="369332"/>
            <a:chOff x="6734423" y="2749288"/>
            <a:chExt cx="1660343" cy="369332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6734423" y="29339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953620" y="27492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591293" y="3672551"/>
            <a:ext cx="1660343" cy="369332"/>
            <a:chOff x="6734423" y="4020516"/>
            <a:chExt cx="1660343" cy="36933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591293" y="5167565"/>
            <a:ext cx="1660343" cy="369332"/>
            <a:chOff x="6734423" y="5940084"/>
            <a:chExt cx="1660343" cy="369332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6734423" y="6124750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953620" y="59400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71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Abusing the </a:t>
            </a:r>
            <a:r>
              <a:rPr lang="en-US" dirty="0" err="1"/>
              <a:t>Unchocker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523999"/>
            <a:ext cx="8991600" cy="587829"/>
          </a:xfrm>
        </p:spPr>
        <p:txBody>
          <a:bodyPr/>
          <a:lstStyle/>
          <a:p>
            <a:r>
              <a:rPr lang="en-US" dirty="0"/>
              <a:t>What if you really want to download from someone?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28256" y="2133615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Round </a:t>
            </a:r>
            <a:r>
              <a:rPr lang="en-US" sz="2400" b="1" i="1" dirty="0"/>
              <a:t>t</a:t>
            </a: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434942" y="2133614"/>
            <a:ext cx="1706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Round </a:t>
            </a:r>
            <a:r>
              <a:rPr lang="en-US" sz="2400" b="1" i="1" dirty="0"/>
              <a:t>t + 1</a:t>
            </a:r>
            <a:endParaRPr lang="en-US" sz="24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2560731" y="2710948"/>
            <a:ext cx="1714774" cy="369332"/>
            <a:chOff x="1113221" y="2210192"/>
            <a:chExt cx="1714774" cy="369332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560731" y="3209287"/>
            <a:ext cx="1444922" cy="369332"/>
            <a:chOff x="1113221" y="2720648"/>
            <a:chExt cx="1444922" cy="369332"/>
          </a:xfrm>
        </p:grpSpPr>
        <p:cxnSp>
          <p:nvCxnSpPr>
            <p:cNvPr id="49" name="Straight Arrow Connector 48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88972" y="3707626"/>
            <a:ext cx="872661" cy="369332"/>
            <a:chOff x="1241461" y="3229931"/>
            <a:chExt cx="872661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560732" y="4205965"/>
            <a:ext cx="1553779" cy="369332"/>
            <a:chOff x="1113221" y="3725983"/>
            <a:chExt cx="1553779" cy="369332"/>
          </a:xfrm>
        </p:grpSpPr>
        <p:cxnSp>
          <p:nvCxnSpPr>
            <p:cNvPr id="55" name="Straight Arrow Connector 54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12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688971" y="4704304"/>
            <a:ext cx="1164282" cy="369332"/>
            <a:chOff x="1241461" y="4198759"/>
            <a:chExt cx="1164282" cy="369332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688971" y="5202643"/>
            <a:ext cx="1240482" cy="369332"/>
            <a:chOff x="1241461" y="4710388"/>
            <a:chExt cx="1240482" cy="369332"/>
          </a:xfrm>
        </p:grpSpPr>
        <p:cxnSp>
          <p:nvCxnSpPr>
            <p:cNvPr id="61" name="Straight Arrow Connector 60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560731" y="5700979"/>
            <a:ext cx="1891236" cy="369332"/>
            <a:chOff x="1113221" y="5243788"/>
            <a:chExt cx="1891236" cy="369332"/>
          </a:xfrm>
        </p:grpSpPr>
        <p:cxnSp>
          <p:nvCxnSpPr>
            <p:cNvPr id="64" name="Straight Arrow Connector 63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15</a:t>
              </a:r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2545257" y="2638825"/>
            <a:ext cx="2178853" cy="4971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2545257" y="4140649"/>
            <a:ext cx="2178853" cy="5075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2545257" y="5679208"/>
            <a:ext cx="2832287" cy="92935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7591293" y="2710948"/>
            <a:ext cx="1660343" cy="369332"/>
            <a:chOff x="6734423" y="2216088"/>
            <a:chExt cx="1660343" cy="369332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953620" y="22160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591293" y="5700979"/>
            <a:ext cx="1660343" cy="369332"/>
            <a:chOff x="6734423" y="2749288"/>
            <a:chExt cx="1660343" cy="369332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6734423" y="2933953"/>
              <a:ext cx="1219197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953620" y="27492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591293" y="4205965"/>
            <a:ext cx="1660343" cy="369332"/>
            <a:chOff x="6734423" y="4020516"/>
            <a:chExt cx="1660343" cy="369332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591293" y="6179963"/>
            <a:ext cx="1660343" cy="369332"/>
            <a:chOff x="6734423" y="5940084"/>
            <a:chExt cx="1660343" cy="369332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6734423" y="6124750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953620" y="59400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560731" y="6190053"/>
            <a:ext cx="2653526" cy="369332"/>
            <a:chOff x="1113221" y="5243788"/>
            <a:chExt cx="2653526" cy="369332"/>
          </a:xfrm>
        </p:grpSpPr>
        <p:cxnSp>
          <p:nvCxnSpPr>
            <p:cNvPr id="82" name="Straight Arrow Connector 81"/>
            <p:cNvCxnSpPr/>
            <p:nvPr/>
          </p:nvCxnSpPr>
          <p:spPr>
            <a:xfrm flipH="1">
              <a:off x="1554367" y="5428454"/>
              <a:ext cx="221238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20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5028000" y="3918857"/>
            <a:ext cx="2047714" cy="1448847"/>
            <a:chOff x="1219200" y="4876799"/>
            <a:chExt cx="5181605" cy="1384995"/>
          </a:xfrm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44936"/>
                <a:gd name="adj2" fmla="val 1064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19205" y="4876799"/>
              <a:ext cx="5181600" cy="132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Send a </a:t>
              </a:r>
              <a:r>
                <a:rPr lang="en-US" sz="2800" b="1" kern="0" dirty="0">
                  <a:solidFill>
                    <a:sysClr val="window" lastClr="FFFFFF"/>
                  </a:solidFill>
                </a:rPr>
                <a:t>lot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of data, get 1</a:t>
              </a:r>
              <a:r>
                <a:rPr lang="en-US" sz="2800" kern="0" baseline="30000" dirty="0">
                  <a:solidFill>
                    <a:sysClr val="window" lastClr="FFFFFF"/>
                  </a:solidFill>
                </a:rPr>
                <a:t>st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place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563937" y="6196210"/>
            <a:ext cx="1544131" cy="369332"/>
            <a:chOff x="1116426" y="5243788"/>
            <a:chExt cx="1544131" cy="369332"/>
          </a:xfrm>
        </p:grpSpPr>
        <p:cxnSp>
          <p:nvCxnSpPr>
            <p:cNvPr id="93" name="Straight Arrow Connector 92"/>
            <p:cNvCxnSpPr/>
            <p:nvPr/>
          </p:nvCxnSpPr>
          <p:spPr>
            <a:xfrm flipH="1">
              <a:off x="1554367" y="5428454"/>
              <a:ext cx="110619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116426" y="5243788"/>
              <a:ext cx="437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11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 flipH="1">
            <a:off x="4900151" y="3938461"/>
            <a:ext cx="2392882" cy="1448848"/>
            <a:chOff x="1219200" y="4876799"/>
            <a:chExt cx="5181605" cy="1384995"/>
          </a:xfrm>
        </p:grpSpPr>
        <p:sp>
          <p:nvSpPr>
            <p:cNvPr id="96" name="Rectangular Callout 9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82694"/>
                <a:gd name="adj2" fmla="val 11250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219204" y="4876799"/>
              <a:ext cx="5181601" cy="1323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Send just enough data,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 get 4</a:t>
              </a:r>
              <a:r>
                <a:rPr lang="en-US" sz="2800" kern="0" baseline="30000" dirty="0">
                  <a:solidFill>
                    <a:sysClr val="window" lastClr="FFFFFF"/>
                  </a:solidFill>
                </a:rPr>
                <a:t>th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place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591293" y="6179963"/>
            <a:ext cx="1660343" cy="369332"/>
            <a:chOff x="6734423" y="4020516"/>
            <a:chExt cx="1660343" cy="369332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937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Sybil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8256" y="1513113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Round </a:t>
            </a:r>
            <a:r>
              <a:rPr lang="en-US" sz="2400" b="1" i="1" dirty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34942" y="1513112"/>
            <a:ext cx="1706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Round </a:t>
            </a:r>
            <a:r>
              <a:rPr lang="en-US" sz="2400" b="1" i="1" dirty="0"/>
              <a:t>t + 1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443928" y="6086554"/>
            <a:ext cx="2687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Total Capacity = 42</a:t>
            </a:r>
          </a:p>
        </p:txBody>
      </p:sp>
      <p:pic>
        <p:nvPicPr>
          <p:cNvPr id="8194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72" y="5767432"/>
            <a:ext cx="1099911" cy="10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/>
          <p:cNvGrpSpPr/>
          <p:nvPr/>
        </p:nvGrpSpPr>
        <p:grpSpPr>
          <a:xfrm>
            <a:off x="2560731" y="2003358"/>
            <a:ext cx="1714774" cy="369332"/>
            <a:chOff x="1113221" y="2210192"/>
            <a:chExt cx="1714774" cy="369332"/>
          </a:xfrm>
        </p:grpSpPr>
        <p:cxnSp>
          <p:nvCxnSpPr>
            <p:cNvPr id="82" name="Straight Arrow Connector 81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13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560731" y="2501697"/>
            <a:ext cx="1444922" cy="369332"/>
            <a:chOff x="1113221" y="2720648"/>
            <a:chExt cx="1444922" cy="369332"/>
          </a:xfrm>
        </p:grpSpPr>
        <p:cxnSp>
          <p:nvCxnSpPr>
            <p:cNvPr id="85" name="Straight Arrow Connector 84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560732" y="3030277"/>
            <a:ext cx="1553779" cy="369332"/>
            <a:chOff x="1113221" y="3725983"/>
            <a:chExt cx="1553779" cy="369332"/>
          </a:xfrm>
        </p:grpSpPr>
        <p:cxnSp>
          <p:nvCxnSpPr>
            <p:cNvPr id="91" name="Straight Arrow Connector 90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12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560731" y="3534665"/>
            <a:ext cx="1891236" cy="369332"/>
            <a:chOff x="1113221" y="5243788"/>
            <a:chExt cx="1891236" cy="369332"/>
          </a:xfrm>
        </p:grpSpPr>
        <p:cxnSp>
          <p:nvCxnSpPr>
            <p:cNvPr id="100" name="Straight Arrow Connector 99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15</a:t>
              </a: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2545257" y="1931235"/>
            <a:ext cx="2178853" cy="4971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2545257" y="2950030"/>
            <a:ext cx="3278601" cy="149222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7591293" y="2003358"/>
            <a:ext cx="1660343" cy="369332"/>
            <a:chOff x="6734423" y="2216088"/>
            <a:chExt cx="1660343" cy="369332"/>
          </a:xfrm>
        </p:grpSpPr>
        <p:cxnSp>
          <p:nvCxnSpPr>
            <p:cNvPr id="106" name="Straight Arrow Connector 105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7953620" y="22160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591293" y="3534665"/>
            <a:ext cx="1660343" cy="369332"/>
            <a:chOff x="6734423" y="2749288"/>
            <a:chExt cx="1660343" cy="369332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6734423" y="29339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7953620" y="27492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591293" y="3030277"/>
            <a:ext cx="1660343" cy="369332"/>
            <a:chOff x="6734423" y="4020516"/>
            <a:chExt cx="1660343" cy="369332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591293" y="4013649"/>
            <a:ext cx="1660343" cy="369332"/>
            <a:chOff x="6734423" y="5940084"/>
            <a:chExt cx="1660343" cy="369332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6734423" y="6124750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7953620" y="594008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560732" y="4029896"/>
            <a:ext cx="3154269" cy="369332"/>
            <a:chOff x="1113221" y="5243788"/>
            <a:chExt cx="3154269" cy="369332"/>
          </a:xfrm>
        </p:grpSpPr>
        <p:cxnSp>
          <p:nvCxnSpPr>
            <p:cNvPr id="118" name="Straight Arrow Connector 117"/>
            <p:cNvCxnSpPr/>
            <p:nvPr/>
          </p:nvCxnSpPr>
          <p:spPr>
            <a:xfrm flipH="1">
              <a:off x="1554367" y="5428454"/>
              <a:ext cx="2713123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42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 flipH="1">
            <a:off x="5028000" y="1948491"/>
            <a:ext cx="2047714" cy="1448847"/>
            <a:chOff x="1219200" y="4876799"/>
            <a:chExt cx="5181605" cy="1384995"/>
          </a:xfrm>
        </p:grpSpPr>
        <p:sp>
          <p:nvSpPr>
            <p:cNvPr id="121" name="Rectangular Callout 120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63511"/>
                <a:gd name="adj2" fmla="val 10424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219205" y="4876799"/>
              <a:ext cx="5181600" cy="912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Only receive 10 pieces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560731" y="4029896"/>
            <a:ext cx="1714774" cy="369332"/>
            <a:chOff x="1113221" y="5243788"/>
            <a:chExt cx="1714774" cy="369332"/>
          </a:xfrm>
        </p:grpSpPr>
        <p:cxnSp>
          <p:nvCxnSpPr>
            <p:cNvPr id="124" name="Straight Arrow Connector 123"/>
            <p:cNvCxnSpPr/>
            <p:nvPr/>
          </p:nvCxnSpPr>
          <p:spPr>
            <a:xfrm flipH="1">
              <a:off x="1554367" y="5428454"/>
              <a:ext cx="127362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14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591293" y="4013649"/>
            <a:ext cx="1660343" cy="369332"/>
            <a:chOff x="6734423" y="4020516"/>
            <a:chExt cx="1660343" cy="369332"/>
          </a:xfrm>
        </p:grpSpPr>
        <p:cxnSp>
          <p:nvCxnSpPr>
            <p:cNvPr id="130" name="Straight Arrow Connector 129"/>
            <p:cNvCxnSpPr/>
            <p:nvPr/>
          </p:nvCxnSpPr>
          <p:spPr>
            <a:xfrm>
              <a:off x="6734423" y="4205182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560731" y="4541512"/>
            <a:ext cx="1714774" cy="369332"/>
            <a:chOff x="1113221" y="5243788"/>
            <a:chExt cx="1714774" cy="369332"/>
          </a:xfrm>
        </p:grpSpPr>
        <p:cxnSp>
          <p:nvCxnSpPr>
            <p:cNvPr id="136" name="Straight Arrow Connector 135"/>
            <p:cNvCxnSpPr/>
            <p:nvPr/>
          </p:nvCxnSpPr>
          <p:spPr>
            <a:xfrm flipH="1">
              <a:off x="1554367" y="5428454"/>
              <a:ext cx="127362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14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560731" y="5020984"/>
            <a:ext cx="1714774" cy="369332"/>
            <a:chOff x="1113221" y="5243788"/>
            <a:chExt cx="1714774" cy="369332"/>
          </a:xfrm>
        </p:grpSpPr>
        <p:cxnSp>
          <p:nvCxnSpPr>
            <p:cNvPr id="139" name="Straight Arrow Connector 138"/>
            <p:cNvCxnSpPr/>
            <p:nvPr/>
          </p:nvCxnSpPr>
          <p:spPr>
            <a:xfrm flipH="1">
              <a:off x="1554367" y="5428454"/>
              <a:ext cx="127362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14</a:t>
              </a:r>
            </a:p>
          </p:txBody>
        </p:sp>
      </p:grpSp>
      <p:sp>
        <p:nvSpPr>
          <p:cNvPr id="141" name="Rounded Rectangle 140"/>
          <p:cNvSpPr/>
          <p:nvPr/>
        </p:nvSpPr>
        <p:spPr>
          <a:xfrm>
            <a:off x="2545256" y="3468451"/>
            <a:ext cx="2178854" cy="20397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7559217" y="4541512"/>
            <a:ext cx="1692418" cy="369332"/>
            <a:chOff x="6702348" y="4020516"/>
            <a:chExt cx="1692418" cy="369332"/>
          </a:xfrm>
        </p:grpSpPr>
        <p:cxnSp>
          <p:nvCxnSpPr>
            <p:cNvPr id="143" name="Straight Arrow Connector 142"/>
            <p:cNvCxnSpPr>
              <a:stCxn id="149" idx="4"/>
            </p:cNvCxnSpPr>
            <p:nvPr/>
          </p:nvCxnSpPr>
          <p:spPr>
            <a:xfrm>
              <a:off x="6702348" y="4201146"/>
              <a:ext cx="1251272" cy="403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559217" y="5020984"/>
            <a:ext cx="1692418" cy="369332"/>
            <a:chOff x="6702348" y="4020516"/>
            <a:chExt cx="1692418" cy="369332"/>
          </a:xfrm>
        </p:grpSpPr>
        <p:cxnSp>
          <p:nvCxnSpPr>
            <p:cNvPr id="146" name="Straight Arrow Connector 145"/>
            <p:cNvCxnSpPr/>
            <p:nvPr/>
          </p:nvCxnSpPr>
          <p:spPr>
            <a:xfrm>
              <a:off x="6702348" y="4205182"/>
              <a:ext cx="125127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7953620" y="4020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 flipH="1">
            <a:off x="4876797" y="1611259"/>
            <a:ext cx="2296489" cy="1884604"/>
            <a:chOff x="1219200" y="4876799"/>
            <a:chExt cx="5181605" cy="1384995"/>
          </a:xfrm>
        </p:grpSpPr>
        <p:sp>
          <p:nvSpPr>
            <p:cNvPr id="127" name="Rectangular Callout 126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67051"/>
                <a:gd name="adj2" fmla="val 1159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219205" y="4876799"/>
              <a:ext cx="5181600" cy="133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Divide resources across 3 fake peers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 flipH="1">
            <a:off x="5115086" y="4573775"/>
            <a:ext cx="2047714" cy="1041253"/>
            <a:chOff x="1219200" y="4876799"/>
            <a:chExt cx="5181605" cy="1384995"/>
          </a:xfrm>
        </p:grpSpPr>
        <p:sp>
          <p:nvSpPr>
            <p:cNvPr id="149" name="Rectangular Callout 14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69359"/>
                <a:gd name="adj2" fmla="val -3575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219205" y="4949198"/>
              <a:ext cx="5181600" cy="126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Receive 30 pieces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3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04" grpId="0" animBg="1"/>
      <p:bldP spid="104" grpId="1" animBg="1"/>
      <p:bldP spid="14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BitTyrant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Piatek</a:t>
            </a:r>
            <a:r>
              <a:rPr lang="en-US" dirty="0"/>
              <a:t> et al. 2007</a:t>
            </a:r>
          </a:p>
          <a:p>
            <a:pPr lvl="1"/>
            <a:r>
              <a:rPr lang="en-US" dirty="0"/>
              <a:t>Implements the “come in last strategy”</a:t>
            </a:r>
          </a:p>
          <a:p>
            <a:pPr lvl="1"/>
            <a:r>
              <a:rPr lang="en-US" dirty="0"/>
              <a:t>Essentially, an unfair </a:t>
            </a:r>
            <a:r>
              <a:rPr lang="en-US" dirty="0" err="1"/>
              <a:t>unchoker</a:t>
            </a:r>
            <a:endParaRPr lang="en-US" dirty="0"/>
          </a:p>
          <a:p>
            <a:pPr lvl="1"/>
            <a:r>
              <a:rPr lang="en-US" dirty="0"/>
              <a:t>Faster than stock BitTorrent</a:t>
            </a:r>
          </a:p>
          <a:p>
            <a:pPr lvl="2"/>
            <a:r>
              <a:rPr lang="en-US" dirty="0"/>
              <a:t>For the Tyrant user</a:t>
            </a:r>
          </a:p>
          <a:p>
            <a:r>
              <a:rPr lang="en-US" dirty="0"/>
              <a:t>Problem with </a:t>
            </a:r>
            <a:r>
              <a:rPr lang="en-US" dirty="0" err="1"/>
              <a:t>BitTyrant</a:t>
            </a:r>
            <a:endParaRPr lang="en-US" dirty="0"/>
          </a:p>
          <a:p>
            <a:pPr lvl="1"/>
            <a:r>
              <a:rPr lang="en-US" dirty="0"/>
              <a:t>Tragedy of the commons</a:t>
            </a:r>
          </a:p>
          <a:p>
            <a:pPr lvl="1"/>
            <a:r>
              <a:rPr lang="en-US" dirty="0" err="1"/>
              <a:t>BitTyrant</a:t>
            </a:r>
            <a:r>
              <a:rPr lang="en-US" dirty="0"/>
              <a:t> performs well if most peers are honest</a:t>
            </a:r>
          </a:p>
          <a:p>
            <a:pPr lvl="1"/>
            <a:r>
              <a:rPr lang="en-US" dirty="0"/>
              <a:t>As more peers use </a:t>
            </a:r>
            <a:r>
              <a:rPr lang="en-US" dirty="0" err="1"/>
              <a:t>BitTyrant</a:t>
            </a:r>
            <a:r>
              <a:rPr lang="en-US" dirty="0"/>
              <a:t>, </a:t>
            </a:r>
            <a:r>
              <a:rPr lang="en-US" dirty="0" err="1"/>
              <a:t>performace</a:t>
            </a:r>
            <a:r>
              <a:rPr lang="en-US" dirty="0"/>
              <a:t> suffers</a:t>
            </a:r>
          </a:p>
          <a:p>
            <a:pPr lvl="1"/>
            <a:r>
              <a:rPr lang="en-US" dirty="0"/>
              <a:t>If all users used </a:t>
            </a:r>
            <a:r>
              <a:rPr lang="en-US" dirty="0" err="1"/>
              <a:t>BitTyrant</a:t>
            </a:r>
            <a:r>
              <a:rPr lang="en-US" dirty="0"/>
              <a:t>, torrents wouldn’t work at all</a:t>
            </a:r>
          </a:p>
        </p:txBody>
      </p:sp>
    </p:spTree>
    <p:extLst>
      <p:ext uri="{BB962C8B-B14F-4D97-AF65-F5344CB8AC3E}">
        <p14:creationId xmlns:p14="http://schemas.microsoft.com/office/powerpoint/2010/main" val="27771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PropShare</a:t>
            </a:r>
            <a:r>
              <a:rPr lang="en-US" dirty="0"/>
              <a:t> </a:t>
            </a:r>
            <a:r>
              <a:rPr lang="en-US" dirty="0" err="1"/>
              <a:t>Unchoker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Goal: modify BitTorrent’s incentive mechanisms to mitigate “come in last” and Sybil attacks</a:t>
            </a:r>
          </a:p>
          <a:p>
            <a:endParaRPr lang="en-US" dirty="0"/>
          </a:p>
          <a:p>
            <a:r>
              <a:rPr lang="en-US" dirty="0"/>
              <a:t>Levin et al. 2008</a:t>
            </a:r>
          </a:p>
          <a:p>
            <a:pPr lvl="1"/>
            <a:r>
              <a:rPr lang="en-US" dirty="0"/>
              <a:t>Propose </a:t>
            </a:r>
            <a:r>
              <a:rPr lang="en-US" dirty="0" err="1"/>
              <a:t>PropShare</a:t>
            </a:r>
            <a:r>
              <a:rPr lang="en-US" dirty="0"/>
              <a:t> </a:t>
            </a:r>
            <a:r>
              <a:rPr lang="en-US" dirty="0" err="1"/>
              <a:t>unchoker</a:t>
            </a:r>
            <a:endParaRPr lang="en-US" dirty="0"/>
          </a:p>
          <a:p>
            <a:pPr lvl="1"/>
            <a:r>
              <a:rPr lang="en-US" dirty="0" err="1"/>
              <a:t>PropShare</a:t>
            </a:r>
            <a:r>
              <a:rPr lang="en-US" dirty="0"/>
              <a:t> clients allocate upload bandwidth </a:t>
            </a:r>
            <a:r>
              <a:rPr lang="en-US" dirty="0">
                <a:solidFill>
                  <a:schemeClr val="accent1"/>
                </a:solidFill>
              </a:rPr>
              <a:t>proportionally</a:t>
            </a:r>
            <a:r>
              <a:rPr lang="en-US" dirty="0"/>
              <a:t> across all peers</a:t>
            </a:r>
          </a:p>
          <a:p>
            <a:pPr lvl="1"/>
            <a:r>
              <a:rPr lang="en-US" dirty="0"/>
              <a:t>There is no longer a “top four”</a:t>
            </a:r>
          </a:p>
          <a:p>
            <a:pPr lvl="1"/>
            <a:endParaRPr lang="en-US" dirty="0"/>
          </a:p>
          <a:p>
            <a:r>
              <a:rPr lang="en-US" dirty="0"/>
              <a:t>Can you cheat vs. </a:t>
            </a:r>
            <a:r>
              <a:rPr lang="en-US" dirty="0" err="1"/>
              <a:t>PropShare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38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PropShare</a:t>
            </a:r>
            <a:r>
              <a:rPr lang="en-US" dirty="0"/>
              <a:t> </a:t>
            </a:r>
            <a:r>
              <a:rPr lang="en-US" dirty="0" err="1"/>
              <a:t>Unchoker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8256" y="1600201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Round </a:t>
            </a:r>
            <a:r>
              <a:rPr lang="en-US" sz="2400" b="1" i="1" dirty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34942" y="1600200"/>
            <a:ext cx="1706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Round </a:t>
            </a:r>
            <a:r>
              <a:rPr lang="en-US" sz="2400" b="1" i="1" dirty="0"/>
              <a:t>t + 1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560731" y="2177534"/>
            <a:ext cx="1714774" cy="369332"/>
            <a:chOff x="1113221" y="2210192"/>
            <a:chExt cx="1714774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13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60731" y="2675873"/>
            <a:ext cx="1444922" cy="369332"/>
            <a:chOff x="1113221" y="2720648"/>
            <a:chExt cx="1444922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88972" y="3174212"/>
            <a:ext cx="872661" cy="369332"/>
            <a:chOff x="1241461" y="3229931"/>
            <a:chExt cx="872661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60732" y="3672551"/>
            <a:ext cx="1553779" cy="369332"/>
            <a:chOff x="1113221" y="3725983"/>
            <a:chExt cx="1553779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88971" y="4170890"/>
            <a:ext cx="1164282" cy="369332"/>
            <a:chOff x="1241461" y="4198759"/>
            <a:chExt cx="1164282" cy="36933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88971" y="4669229"/>
            <a:ext cx="1240482" cy="369332"/>
            <a:chOff x="1241461" y="4710388"/>
            <a:chExt cx="1240482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60731" y="5167565"/>
            <a:ext cx="1891236" cy="369332"/>
            <a:chOff x="1113221" y="5243788"/>
            <a:chExt cx="1891236" cy="36933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15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545257" y="2105410"/>
            <a:ext cx="2178853" cy="353339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7221169" y="2177534"/>
            <a:ext cx="3391587" cy="369332"/>
            <a:chOff x="6734423" y="2216088"/>
            <a:chExt cx="3391587" cy="36933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953620" y="2216088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13/70 * </a:t>
              </a:r>
              <a:r>
                <a:rPr lang="en-US" dirty="0" err="1"/>
                <a:t>upload_cap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436591" y="2675873"/>
            <a:ext cx="3176165" cy="369332"/>
            <a:chOff x="6949845" y="2749288"/>
            <a:chExt cx="3176165" cy="369332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6949845" y="2933954"/>
              <a:ext cx="100377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953620" y="2749288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10/70 * </a:t>
              </a:r>
              <a:r>
                <a:rPr lang="en-US" dirty="0" err="1"/>
                <a:t>upload_cap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382163" y="3672551"/>
            <a:ext cx="3230592" cy="369332"/>
            <a:chOff x="6228287" y="3672551"/>
            <a:chExt cx="3230592" cy="369332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228287" y="3857217"/>
              <a:ext cx="105820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286489" y="3672551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12/70 * </a:t>
              </a:r>
              <a:r>
                <a:rPr lang="en-US" dirty="0" err="1"/>
                <a:t>upload_cap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44707" y="5167565"/>
            <a:ext cx="3568049" cy="369332"/>
            <a:chOff x="6557961" y="5940084"/>
            <a:chExt cx="3568049" cy="369332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6557961" y="6124750"/>
              <a:ext cx="1395659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953620" y="5940084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15/70 * </a:t>
              </a:r>
              <a:r>
                <a:rPr lang="en-US" dirty="0" err="1"/>
                <a:t>upload_cap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874924" y="5638801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= 70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7884050" y="3174212"/>
            <a:ext cx="2600464" cy="369332"/>
            <a:chOff x="6730174" y="3140812"/>
            <a:chExt cx="2600464" cy="369332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6730174" y="3325478"/>
              <a:ext cx="55631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286489" y="3140812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4/70 * </a:t>
              </a:r>
              <a:r>
                <a:rPr lang="en-US" dirty="0" err="1"/>
                <a:t>upload_cap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613806" y="4170890"/>
            <a:ext cx="2870709" cy="369332"/>
            <a:chOff x="6459929" y="4137490"/>
            <a:chExt cx="2870709" cy="36933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6459929" y="4322156"/>
              <a:ext cx="82656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286489" y="4137490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7/70 * </a:t>
              </a:r>
              <a:r>
                <a:rPr lang="en-US" dirty="0" err="1"/>
                <a:t>upload_cap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535432" y="4669229"/>
            <a:ext cx="2949083" cy="369332"/>
            <a:chOff x="6381555" y="4635829"/>
            <a:chExt cx="2949083" cy="369332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381555" y="4820495"/>
              <a:ext cx="90493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286489" y="4635829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9/70 * </a:t>
              </a:r>
              <a:r>
                <a:rPr lang="en-US" dirty="0" err="1"/>
                <a:t>upload_cap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75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PropShare</a:t>
            </a:r>
            <a:r>
              <a:rPr lang="en-US" dirty="0"/>
              <a:t> Resiliency to </a:t>
            </a:r>
            <a:r>
              <a:rPr lang="en-US" dirty="0" err="1"/>
              <a:t>BitTyrant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8256" y="1523999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Round </a:t>
            </a:r>
            <a:r>
              <a:rPr lang="en-US" sz="2400" b="1" i="1" dirty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34942" y="1523998"/>
            <a:ext cx="1706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Round </a:t>
            </a:r>
            <a:r>
              <a:rPr lang="en-US" sz="2400" b="1" i="1" dirty="0"/>
              <a:t>t + 1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560731" y="2101332"/>
            <a:ext cx="1714774" cy="369332"/>
            <a:chOff x="1113221" y="2210192"/>
            <a:chExt cx="1714774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13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60731" y="2599671"/>
            <a:ext cx="1444922" cy="369332"/>
            <a:chOff x="1113221" y="2720648"/>
            <a:chExt cx="1444922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88972" y="3098010"/>
            <a:ext cx="872661" cy="369332"/>
            <a:chOff x="1241461" y="3229931"/>
            <a:chExt cx="872661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60732" y="3596349"/>
            <a:ext cx="1553779" cy="369332"/>
            <a:chOff x="1113221" y="3725983"/>
            <a:chExt cx="1553779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88971" y="4094688"/>
            <a:ext cx="1164282" cy="369332"/>
            <a:chOff x="1241461" y="4198759"/>
            <a:chExt cx="1164282" cy="36933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88971" y="4593027"/>
            <a:ext cx="1240482" cy="369332"/>
            <a:chOff x="1241461" y="4710388"/>
            <a:chExt cx="1240482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60731" y="5091363"/>
            <a:ext cx="1891236" cy="369332"/>
            <a:chOff x="1113221" y="5243788"/>
            <a:chExt cx="1891236" cy="36933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15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458169" y="1963892"/>
            <a:ext cx="2897601" cy="42300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591292" y="2101332"/>
            <a:ext cx="2025828" cy="369332"/>
            <a:chOff x="6734423" y="2216088"/>
            <a:chExt cx="2025828" cy="369332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953620" y="2216088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13/90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06714" y="2599671"/>
            <a:ext cx="1810406" cy="369332"/>
            <a:chOff x="6949845" y="2749288"/>
            <a:chExt cx="1810406" cy="369332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6949845" y="2933954"/>
              <a:ext cx="100377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953620" y="2749288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10/90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52288" y="3596349"/>
            <a:ext cx="1864833" cy="369332"/>
            <a:chOff x="6228287" y="3672551"/>
            <a:chExt cx="1864833" cy="36933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6228287" y="3857217"/>
              <a:ext cx="105820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286489" y="3672551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12/90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14830" y="5091363"/>
            <a:ext cx="2202290" cy="369332"/>
            <a:chOff x="6557961" y="5940084"/>
            <a:chExt cx="2202290" cy="369332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557961" y="6124750"/>
              <a:ext cx="1395659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953620" y="5940084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15/90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163391" y="6209316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= 90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8254175" y="3098010"/>
            <a:ext cx="1236309" cy="369332"/>
            <a:chOff x="6730174" y="3140812"/>
            <a:chExt cx="1236309" cy="369332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730174" y="3325478"/>
              <a:ext cx="55631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286489" y="3140812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4/90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983929" y="4094688"/>
            <a:ext cx="1506554" cy="369332"/>
            <a:chOff x="6459929" y="4137490"/>
            <a:chExt cx="1506554" cy="369332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6459929" y="4322156"/>
              <a:ext cx="82656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286489" y="4137490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7/90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905555" y="4593027"/>
            <a:ext cx="1584928" cy="369332"/>
            <a:chOff x="6381555" y="4635829"/>
            <a:chExt cx="1584928" cy="36933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381555" y="4820495"/>
              <a:ext cx="90493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286489" y="4635829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9/90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58146" y="5613095"/>
            <a:ext cx="2471054" cy="369332"/>
            <a:chOff x="1113221" y="5243788"/>
            <a:chExt cx="2471054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554367" y="5428454"/>
              <a:ext cx="202990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20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90658" y="5613095"/>
            <a:ext cx="2721717" cy="369332"/>
            <a:chOff x="6038534" y="5940084"/>
            <a:chExt cx="2721717" cy="369332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6038534" y="6124750"/>
              <a:ext cx="191508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953620" y="5940084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20/90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1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PropShare</a:t>
            </a:r>
            <a:r>
              <a:rPr lang="en-US" dirty="0"/>
              <a:t> Resiliency to </a:t>
            </a:r>
            <a:r>
              <a:rPr lang="en-US" dirty="0" err="1"/>
              <a:t>BitTyrant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8256" y="1523999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Round </a:t>
            </a:r>
            <a:r>
              <a:rPr lang="en-US" sz="2400" b="1" i="1" dirty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34942" y="1523998"/>
            <a:ext cx="1706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Round </a:t>
            </a:r>
            <a:r>
              <a:rPr lang="en-US" sz="2400" b="1" i="1" dirty="0"/>
              <a:t>t + 1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560731" y="2101332"/>
            <a:ext cx="1714774" cy="369332"/>
            <a:chOff x="1113221" y="2210192"/>
            <a:chExt cx="1714774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1554367" y="2394858"/>
              <a:ext cx="127362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13221" y="221019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13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60731" y="2599671"/>
            <a:ext cx="1444922" cy="369332"/>
            <a:chOff x="1113221" y="2720648"/>
            <a:chExt cx="1444922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554367" y="2905314"/>
              <a:ext cx="10037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13221" y="27206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10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88972" y="3098010"/>
            <a:ext cx="872661" cy="369332"/>
            <a:chOff x="1241461" y="3229931"/>
            <a:chExt cx="872661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554367" y="3414597"/>
              <a:ext cx="55975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41461" y="32299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60732" y="3596349"/>
            <a:ext cx="1553779" cy="369332"/>
            <a:chOff x="1113221" y="3725983"/>
            <a:chExt cx="1553779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1554368" y="3910649"/>
              <a:ext cx="111263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13221" y="37259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88971" y="4094688"/>
            <a:ext cx="1164282" cy="369332"/>
            <a:chOff x="1241461" y="4198759"/>
            <a:chExt cx="1164282" cy="36933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1554367" y="4383425"/>
              <a:ext cx="8513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241461" y="41987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7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88971" y="4593027"/>
            <a:ext cx="1240482" cy="369332"/>
            <a:chOff x="1241461" y="4710388"/>
            <a:chExt cx="1240482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1554367" y="4895054"/>
              <a:ext cx="92757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41461" y="47103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9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60731" y="5091363"/>
            <a:ext cx="1891236" cy="369332"/>
            <a:chOff x="1113221" y="5243788"/>
            <a:chExt cx="1891236" cy="36933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1554367" y="5428453"/>
              <a:ext cx="1450090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15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458169" y="1963892"/>
            <a:ext cx="2897601" cy="42300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591292" y="2101332"/>
            <a:ext cx="2025828" cy="369332"/>
            <a:chOff x="6734423" y="2216088"/>
            <a:chExt cx="2025828" cy="369332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6734423" y="2400754"/>
              <a:ext cx="1219197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953620" y="2216088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13/81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06714" y="2599671"/>
            <a:ext cx="1810406" cy="369332"/>
            <a:chOff x="6949845" y="2749288"/>
            <a:chExt cx="1810406" cy="369332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6949845" y="2933954"/>
              <a:ext cx="100377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953620" y="2749288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10/81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52288" y="3596349"/>
            <a:ext cx="1864833" cy="369332"/>
            <a:chOff x="6228287" y="3672551"/>
            <a:chExt cx="1864833" cy="36933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6228287" y="3857217"/>
              <a:ext cx="1058202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286489" y="3672551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12/81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14830" y="5091363"/>
            <a:ext cx="2202290" cy="369332"/>
            <a:chOff x="6557961" y="5940084"/>
            <a:chExt cx="2202290" cy="369332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557961" y="6124750"/>
              <a:ext cx="1395659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953620" y="5940084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15/81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163391" y="6209316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= 81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8254175" y="3098010"/>
            <a:ext cx="1236309" cy="369332"/>
            <a:chOff x="6730174" y="3140812"/>
            <a:chExt cx="1236309" cy="369332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730174" y="3325478"/>
              <a:ext cx="55631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286489" y="3140812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4/81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983929" y="4094688"/>
            <a:ext cx="1506554" cy="369332"/>
            <a:chOff x="6459929" y="4137490"/>
            <a:chExt cx="1506554" cy="369332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6459929" y="4322156"/>
              <a:ext cx="82656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286489" y="4137490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7/81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905555" y="4593027"/>
            <a:ext cx="1584928" cy="369332"/>
            <a:chOff x="6381555" y="4635829"/>
            <a:chExt cx="1584928" cy="36933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381555" y="4820495"/>
              <a:ext cx="90493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286489" y="4635829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9/81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61352" y="5613095"/>
            <a:ext cx="1553159" cy="369332"/>
            <a:chOff x="1116426" y="5243788"/>
            <a:chExt cx="1553159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554367" y="5428454"/>
              <a:ext cx="111521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116426" y="5243788"/>
              <a:ext cx="437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11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52288" y="5613095"/>
            <a:ext cx="1860087" cy="369332"/>
            <a:chOff x="6900164" y="5940084"/>
            <a:chExt cx="1860087" cy="369332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6900164" y="6124750"/>
              <a:ext cx="105345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953620" y="5940084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11/81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flipH="1">
            <a:off x="2414625" y="3495133"/>
            <a:ext cx="7206345" cy="1003869"/>
            <a:chOff x="1219200" y="4876799"/>
            <a:chExt cx="5181605" cy="1384995"/>
          </a:xfrm>
        </p:grpSpPr>
        <p:sp>
          <p:nvSpPr>
            <p:cNvPr id="59" name="Rectangular Callout 5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48454"/>
                <a:gd name="adj2" fmla="val 203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19206" y="4876799"/>
              <a:ext cx="5181599" cy="131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Download always proportional to upload</a:t>
              </a:r>
            </a:p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No way to game the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2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52604" y="2286001"/>
            <a:ext cx="8338782" cy="3431113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Unstructured P2P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err="1"/>
              <a:t>BitTorrent</a:t>
            </a:r>
            <a:r>
              <a:rPr lang="en-US" sz="4400" dirty="0"/>
              <a:t> Basics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Cheating on BitTorrent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PropShare</a:t>
            </a:r>
            <a:r>
              <a:rPr lang="en-US" dirty="0"/>
              <a:t> Resiliency to </a:t>
            </a:r>
            <a:r>
              <a:rPr lang="en-US" dirty="0" err="1"/>
              <a:t>Sybils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8256" y="1523999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Round </a:t>
            </a:r>
            <a:r>
              <a:rPr lang="en-US" sz="2400" b="1" i="1" dirty="0"/>
              <a:t>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34942" y="1523998"/>
            <a:ext cx="1706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Round </a:t>
            </a:r>
            <a:r>
              <a:rPr lang="en-US" sz="2400" b="1" i="1" dirty="0"/>
              <a:t>t + 1</a:t>
            </a:r>
            <a:endParaRPr lang="en-US" sz="24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2436396" y="2013855"/>
            <a:ext cx="2897601" cy="76199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141618" y="2791199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= 42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536373" y="2194978"/>
            <a:ext cx="2471054" cy="369332"/>
            <a:chOff x="1113221" y="5243788"/>
            <a:chExt cx="2471054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1554367" y="5428454"/>
              <a:ext cx="2029908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42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68885" y="2194978"/>
            <a:ext cx="2721717" cy="369332"/>
            <a:chOff x="6038534" y="5940084"/>
            <a:chExt cx="2721717" cy="369332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6038534" y="6124750"/>
              <a:ext cx="191508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953620" y="5940084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42/42</a:t>
              </a: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1752601" y="3352798"/>
            <a:ext cx="85561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2436394" y="3624936"/>
            <a:ext cx="2897601" cy="171994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121426" y="5344883"/>
            <a:ext cx="152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= 42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536372" y="3806060"/>
            <a:ext cx="1589315" cy="369332"/>
            <a:chOff x="1113221" y="5243788"/>
            <a:chExt cx="1589315" cy="369332"/>
          </a:xfrm>
        </p:grpSpPr>
        <p:cxnSp>
          <p:nvCxnSpPr>
            <p:cNvPr id="61" name="Straight Arrow Connector 60"/>
            <p:cNvCxnSpPr/>
            <p:nvPr/>
          </p:nvCxnSpPr>
          <p:spPr>
            <a:xfrm flipH="1">
              <a:off x="1554367" y="5428454"/>
              <a:ext cx="1148169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14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826425" y="3806060"/>
            <a:ext cx="1764174" cy="369332"/>
            <a:chOff x="6996077" y="5940084"/>
            <a:chExt cx="1764174" cy="369332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6996077" y="6124750"/>
              <a:ext cx="957543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953620" y="5940084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14/42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536374" y="4302996"/>
            <a:ext cx="1589315" cy="369332"/>
            <a:chOff x="1113221" y="5243788"/>
            <a:chExt cx="1589315" cy="369332"/>
          </a:xfrm>
        </p:grpSpPr>
        <p:cxnSp>
          <p:nvCxnSpPr>
            <p:cNvPr id="69" name="Straight Arrow Connector 68"/>
            <p:cNvCxnSpPr/>
            <p:nvPr/>
          </p:nvCxnSpPr>
          <p:spPr>
            <a:xfrm flipH="1">
              <a:off x="1554367" y="5428454"/>
              <a:ext cx="1148169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14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536374" y="4802956"/>
            <a:ext cx="1589315" cy="369332"/>
            <a:chOff x="1113221" y="5243788"/>
            <a:chExt cx="1589315" cy="369332"/>
          </a:xfrm>
        </p:grpSpPr>
        <p:cxnSp>
          <p:nvCxnSpPr>
            <p:cNvPr id="72" name="Straight Arrow Connector 71"/>
            <p:cNvCxnSpPr/>
            <p:nvPr/>
          </p:nvCxnSpPr>
          <p:spPr>
            <a:xfrm flipH="1">
              <a:off x="1554367" y="5428454"/>
              <a:ext cx="1148169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1113221" y="524378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14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826427" y="4300243"/>
            <a:ext cx="1764174" cy="369332"/>
            <a:chOff x="6996077" y="5940084"/>
            <a:chExt cx="1764174" cy="369332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6996077" y="6124750"/>
              <a:ext cx="957543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953620" y="5940084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14/42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826427" y="4802956"/>
            <a:ext cx="1764174" cy="369332"/>
            <a:chOff x="6996077" y="5940084"/>
            <a:chExt cx="1764174" cy="369332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6996077" y="6124750"/>
              <a:ext cx="957543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953620" y="5940084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14/42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5443928" y="6086554"/>
            <a:ext cx="2687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Total Capacity = 42</a:t>
            </a:r>
          </a:p>
        </p:txBody>
      </p:sp>
      <p:pic>
        <p:nvPicPr>
          <p:cNvPr id="82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72" y="5767432"/>
            <a:ext cx="1099911" cy="10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82"/>
          <p:cNvGrpSpPr/>
          <p:nvPr/>
        </p:nvGrpSpPr>
        <p:grpSpPr>
          <a:xfrm flipH="1">
            <a:off x="3739617" y="3189590"/>
            <a:ext cx="4628432" cy="533321"/>
            <a:chOff x="1219200" y="4876799"/>
            <a:chExt cx="5181605" cy="1384997"/>
          </a:xfrm>
        </p:grpSpPr>
        <p:sp>
          <p:nvSpPr>
            <p:cNvPr id="84" name="Rectangular Callout 83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48454"/>
                <a:gd name="adj2" fmla="val 203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219200" y="4876801"/>
              <a:ext cx="51816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PropShare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is Sybil resistant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94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/>
      <p:bldP spid="58" grpId="0" animBg="1"/>
      <p:bldP spid="5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Unchoker</a:t>
            </a:r>
            <a:r>
              <a:rPr lang="en-US" dirty="0"/>
              <a:t> 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BitTyrant</a:t>
            </a:r>
            <a:r>
              <a:rPr lang="en-US" dirty="0"/>
              <a:t> and </a:t>
            </a:r>
            <a:r>
              <a:rPr lang="en-US" dirty="0" err="1"/>
              <a:t>PropShare</a:t>
            </a:r>
            <a:r>
              <a:rPr lang="en-US" dirty="0"/>
              <a:t> are both faster than stock BitTorrent</a:t>
            </a:r>
          </a:p>
          <a:p>
            <a:pPr lvl="1"/>
            <a:r>
              <a:rPr lang="en-US" dirty="0"/>
              <a:t>But for different reasons</a:t>
            </a:r>
          </a:p>
          <a:p>
            <a:pPr lvl="1"/>
            <a:endParaRPr lang="en-US" dirty="0"/>
          </a:p>
          <a:p>
            <a:r>
              <a:rPr lang="en-US" dirty="0" err="1"/>
              <a:t>PropShare</a:t>
            </a:r>
            <a:r>
              <a:rPr lang="en-US" dirty="0"/>
              <a:t> performs comparably to </a:t>
            </a:r>
            <a:r>
              <a:rPr lang="en-US" dirty="0" err="1"/>
              <a:t>BitTyrant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PropShare</a:t>
            </a:r>
            <a:r>
              <a:rPr lang="en-US" dirty="0"/>
              <a:t> does </a:t>
            </a:r>
            <a:r>
              <a:rPr lang="en-US" dirty="0">
                <a:solidFill>
                  <a:schemeClr val="accent1"/>
                </a:solidFill>
              </a:rPr>
              <a:t>not</a:t>
            </a:r>
            <a:r>
              <a:rPr lang="en-US" dirty="0"/>
              <a:t> suffer from a tragedy of the commons</a:t>
            </a:r>
          </a:p>
          <a:p>
            <a:pPr lvl="1"/>
            <a:r>
              <a:rPr lang="en-US" dirty="0"/>
              <a:t>i.e. it’s safe for all peers to use </a:t>
            </a:r>
            <a:r>
              <a:rPr lang="en-US" dirty="0" err="1"/>
              <a:t>PropShare</a:t>
            </a:r>
            <a:endParaRPr lang="en-US" dirty="0"/>
          </a:p>
          <a:p>
            <a:pPr lvl="1"/>
            <a:r>
              <a:rPr lang="en-US" dirty="0"/>
              <a:t>Not true for </a:t>
            </a:r>
            <a:r>
              <a:rPr lang="en-US" dirty="0" err="1"/>
              <a:t>BitTyrant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647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Abusing Optimistic </a:t>
            </a:r>
            <a:r>
              <a:rPr lang="en-US" dirty="0" err="1"/>
              <a:t>Unchoking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 far, assumed peers all have pieces to trade</a:t>
            </a:r>
          </a:p>
          <a:p>
            <a:pPr lvl="1"/>
            <a:r>
              <a:rPr lang="en-US" dirty="0"/>
              <a:t>Thus, all peers are interesting</a:t>
            </a:r>
          </a:p>
          <a:p>
            <a:r>
              <a:rPr lang="en-US" dirty="0"/>
              <a:t>What about peers that have nothing?</a:t>
            </a:r>
          </a:p>
          <a:p>
            <a:pPr lvl="1"/>
            <a:r>
              <a:rPr lang="en-US" dirty="0"/>
              <a:t>The bootstrap mechanism is supposed to help them</a:t>
            </a:r>
          </a:p>
          <a:p>
            <a:pPr lvl="1"/>
            <a:r>
              <a:rPr lang="en-US" dirty="0"/>
              <a:t>Optimistic </a:t>
            </a:r>
            <a:r>
              <a:rPr lang="en-US" dirty="0" err="1"/>
              <a:t>unchoke</a:t>
            </a:r>
            <a:r>
              <a:rPr lang="en-US" dirty="0"/>
              <a:t>: reserve some bandwidth to give free pieces away (presumably to new peers)</a:t>
            </a:r>
          </a:p>
          <a:p>
            <a:r>
              <a:rPr lang="en-US" dirty="0" err="1"/>
              <a:t>BitThief</a:t>
            </a:r>
            <a:r>
              <a:rPr lang="en-US" dirty="0"/>
              <a:t> (</a:t>
            </a:r>
            <a:r>
              <a:rPr lang="en-US" dirty="0" err="1"/>
              <a:t>Locher</a:t>
            </a:r>
            <a:r>
              <a:rPr lang="en-US" dirty="0"/>
              <a:t> et al. 2006)</a:t>
            </a:r>
          </a:p>
          <a:p>
            <a:pPr lvl="1"/>
            <a:r>
              <a:rPr lang="en-US" dirty="0"/>
              <a:t>Abuses optimistic </a:t>
            </a:r>
            <a:r>
              <a:rPr lang="en-US" dirty="0" err="1"/>
              <a:t>unchoke</a:t>
            </a:r>
            <a:r>
              <a:rPr lang="en-US" dirty="0"/>
              <a:t>, uploads </a:t>
            </a:r>
            <a:r>
              <a:rPr lang="en-US" dirty="0">
                <a:solidFill>
                  <a:schemeClr val="accent1"/>
                </a:solidFill>
              </a:rPr>
              <a:t>nothing</a:t>
            </a:r>
          </a:p>
          <a:p>
            <a:pPr lvl="1"/>
            <a:r>
              <a:rPr lang="en-US" dirty="0"/>
              <a:t>Swarm collapses if all peers use </a:t>
            </a:r>
            <a:r>
              <a:rPr lang="en-US" dirty="0" err="1"/>
              <a:t>BitThief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4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BitThief</a:t>
            </a:r>
            <a:r>
              <a:rPr lang="en-US" dirty="0"/>
              <a:t> Details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Large-view exploit</a:t>
            </a:r>
          </a:p>
          <a:p>
            <a:pPr lvl="1"/>
            <a:r>
              <a:rPr lang="en-US" dirty="0"/>
              <a:t>The swarm is (potentially) huge</a:t>
            </a:r>
          </a:p>
          <a:p>
            <a:pPr lvl="1"/>
            <a:r>
              <a:rPr lang="en-US" dirty="0" err="1"/>
              <a:t>BitThief</a:t>
            </a:r>
            <a:r>
              <a:rPr lang="en-US" dirty="0"/>
              <a:t> client tries to get optimistic </a:t>
            </a:r>
            <a:r>
              <a:rPr lang="en-US" dirty="0" err="1"/>
              <a:t>unchoke</a:t>
            </a:r>
            <a:r>
              <a:rPr lang="en-US" dirty="0"/>
              <a:t> from many, many peers</a:t>
            </a:r>
          </a:p>
          <a:p>
            <a:pPr lvl="1"/>
            <a:r>
              <a:rPr lang="en-US" dirty="0"/>
              <a:t>Will only receive one free piece from each</a:t>
            </a:r>
          </a:p>
          <a:p>
            <a:pPr lvl="2"/>
            <a:r>
              <a:rPr lang="en-US" dirty="0"/>
              <a:t>Since there is no reciprocal upload</a:t>
            </a:r>
          </a:p>
          <a:p>
            <a:pPr lvl="1"/>
            <a:r>
              <a:rPr lang="en-US" dirty="0"/>
              <a:t>But in aggregate, this is enough to finish download</a:t>
            </a:r>
          </a:p>
          <a:p>
            <a:r>
              <a:rPr lang="en-US" dirty="0"/>
              <a:t>How to deal with this?</a:t>
            </a:r>
          </a:p>
          <a:p>
            <a:pPr lvl="1"/>
            <a:r>
              <a:rPr lang="en-US" dirty="0"/>
              <a:t>Enlist the help of peers</a:t>
            </a:r>
          </a:p>
          <a:p>
            <a:pPr lvl="1"/>
            <a:r>
              <a:rPr lang="en-US" dirty="0"/>
              <a:t>Have them verify that a given client uploads</a:t>
            </a:r>
          </a:p>
        </p:txBody>
      </p:sp>
    </p:spTree>
    <p:extLst>
      <p:ext uri="{BB962C8B-B14F-4D97-AF65-F5344CB8AC3E}">
        <p14:creationId xmlns:p14="http://schemas.microsoft.com/office/powerpoint/2010/main" val="15449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Encrypted Pieces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9218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28" y="519240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4720" y="1965657"/>
            <a:ext cx="779547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4419" y="5369868"/>
            <a:ext cx="796494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05993" y="1503992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Seeder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445728" y="292825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29240" y="2928255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3291" y="6234149"/>
            <a:ext cx="1133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Leecher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722897" y="4659084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45901" y="4659084"/>
            <a:ext cx="357469" cy="5412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4" name="Down Arrow 13"/>
          <p:cNvSpPr/>
          <p:nvPr/>
        </p:nvSpPr>
        <p:spPr>
          <a:xfrm rot="3119397">
            <a:off x="4335884" y="3255407"/>
            <a:ext cx="541236" cy="147245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17532" y="6299464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BitThief</a:t>
            </a:r>
            <a:endParaRPr lang="en-US" sz="2400" dirty="0"/>
          </a:p>
        </p:txBody>
      </p:sp>
      <p:sp>
        <p:nvSpPr>
          <p:cNvPr id="17" name="Left-Right Arrow 16"/>
          <p:cNvSpPr/>
          <p:nvPr/>
        </p:nvSpPr>
        <p:spPr>
          <a:xfrm>
            <a:off x="4001158" y="5796564"/>
            <a:ext cx="3788201" cy="4375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50157" y="4596741"/>
            <a:ext cx="357469" cy="5412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84047" y="4596741"/>
            <a:ext cx="357469" cy="5412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2" name="Down Arrow 21"/>
          <p:cNvSpPr/>
          <p:nvPr/>
        </p:nvSpPr>
        <p:spPr>
          <a:xfrm rot="18523846">
            <a:off x="6822852" y="3249421"/>
            <a:ext cx="541236" cy="1531922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04" y="4867359"/>
            <a:ext cx="482826" cy="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40" y="4778346"/>
            <a:ext cx="482826" cy="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58" y="4778346"/>
            <a:ext cx="482826" cy="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39" y="4859683"/>
            <a:ext cx="482826" cy="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61" y="2585242"/>
            <a:ext cx="686026" cy="6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61" y="2587527"/>
            <a:ext cx="686026" cy="6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 flipH="1">
            <a:off x="7369621" y="1886275"/>
            <a:ext cx="2983515" cy="1384995"/>
            <a:chOff x="1219200" y="4876799"/>
            <a:chExt cx="5181605" cy="1384996"/>
          </a:xfrm>
        </p:grpSpPr>
        <p:sp>
          <p:nvSpPr>
            <p:cNvPr id="31" name="Rectangular Callout 30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2470"/>
                <a:gd name="adj2" fmla="val 13640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9205" y="4876799"/>
              <a:ext cx="5181600" cy="138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BitThief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can’t leave, encrypted data is useless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8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20833 0.4532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266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31198 0.47847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Abusing the Endgame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64800" cy="5257800"/>
          </a:xfrm>
        </p:spPr>
        <p:txBody>
          <a:bodyPr>
            <a:normAutofit/>
          </a:bodyPr>
          <a:lstStyle/>
          <a:p>
            <a:r>
              <a:rPr lang="en-US" dirty="0"/>
              <a:t>Rare pieces are valuable</a:t>
            </a:r>
          </a:p>
          <a:p>
            <a:pPr lvl="1"/>
            <a:r>
              <a:rPr lang="en-US" dirty="0"/>
              <a:t>Make you popular, many people want to trade with you</a:t>
            </a:r>
          </a:p>
          <a:p>
            <a:pPr lvl="1"/>
            <a:r>
              <a:rPr lang="en-US" dirty="0"/>
              <a:t>More trading partners = faster downloads</a:t>
            </a:r>
          </a:p>
          <a:p>
            <a:r>
              <a:rPr lang="en-US" dirty="0"/>
              <a:t>Selective piece revelation</a:t>
            </a:r>
          </a:p>
          <a:p>
            <a:pPr lvl="1"/>
            <a:r>
              <a:rPr lang="en-US" dirty="0"/>
              <a:t>You can’t advertise pieces you don’t have</a:t>
            </a:r>
          </a:p>
          <a:p>
            <a:pPr lvl="2"/>
            <a:r>
              <a:rPr lang="en-US" dirty="0"/>
              <a:t>Peers could detect this</a:t>
            </a:r>
          </a:p>
          <a:p>
            <a:pPr lvl="1"/>
            <a:r>
              <a:rPr lang="en-US" dirty="0"/>
              <a:t>But you can hide information about the pieces you have</a:t>
            </a:r>
          </a:p>
          <a:p>
            <a:r>
              <a:rPr lang="en-US" dirty="0"/>
              <a:t>Why is this useful?</a:t>
            </a:r>
          </a:p>
          <a:p>
            <a:pPr lvl="1"/>
            <a:r>
              <a:rPr lang="en-US" dirty="0"/>
              <a:t>Pieces sent at time </a:t>
            </a:r>
            <a:r>
              <a:rPr lang="en-US" i="1" dirty="0"/>
              <a:t>t</a:t>
            </a:r>
            <a:r>
              <a:rPr lang="en-US" dirty="0"/>
              <a:t> impact your popularity at time </a:t>
            </a:r>
            <a:r>
              <a:rPr lang="en-US" i="1" dirty="0"/>
              <a:t>t+1</a:t>
            </a:r>
            <a:endParaRPr lang="en-US" dirty="0"/>
          </a:p>
          <a:p>
            <a:pPr lvl="1"/>
            <a:r>
              <a:rPr lang="en-US" dirty="0"/>
              <a:t>Send common pieces first, monopolize rare pieces</a:t>
            </a:r>
          </a:p>
        </p:txBody>
      </p:sp>
    </p:spTree>
    <p:extLst>
      <p:ext uri="{BB962C8B-B14F-4D97-AF65-F5344CB8AC3E}">
        <p14:creationId xmlns:p14="http://schemas.microsoft.com/office/powerpoint/2010/main" val="158893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Piece Revelation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57" y="154578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20526" y="5369868"/>
            <a:ext cx="864281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2893" y="5369868"/>
            <a:ext cx="779547" cy="8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90115" y="2867721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73627" y="2867721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3291" y="6234149"/>
            <a:ext cx="1133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Leecher</a:t>
            </a:r>
            <a:endParaRPr lang="en-US" sz="2400" dirty="0"/>
          </a:p>
        </p:txBody>
      </p:sp>
      <p:sp>
        <p:nvSpPr>
          <p:cNvPr id="14" name="Down Arrow 13"/>
          <p:cNvSpPr/>
          <p:nvPr/>
        </p:nvSpPr>
        <p:spPr>
          <a:xfrm rot="3119397">
            <a:off x="4335884" y="3320723"/>
            <a:ext cx="541236" cy="147245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17533" y="6234149"/>
            <a:ext cx="1133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Leecher</a:t>
            </a:r>
            <a:endParaRPr lang="en-US" sz="2400" dirty="0"/>
          </a:p>
        </p:txBody>
      </p:sp>
      <p:sp>
        <p:nvSpPr>
          <p:cNvPr id="16" name="Left-Right Arrow 15"/>
          <p:cNvSpPr/>
          <p:nvPr/>
        </p:nvSpPr>
        <p:spPr>
          <a:xfrm>
            <a:off x="4001158" y="5796564"/>
            <a:ext cx="3788201" cy="4375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8523846">
            <a:off x="6822852" y="3314737"/>
            <a:ext cx="541236" cy="1531922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04686" y="286466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88198" y="286466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47014" y="477103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30526" y="477103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28927" y="4767987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12439" y="4767987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81343" y="477103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264855" y="4771039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763256" y="4767987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246768" y="4767987"/>
            <a:ext cx="394345" cy="54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328489" y="2799355"/>
            <a:ext cx="484618" cy="65314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59548" y="2771600"/>
            <a:ext cx="484618" cy="65314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43060" y="2771600"/>
            <a:ext cx="484618" cy="65314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5104029" y="5258799"/>
            <a:ext cx="1513114" cy="1513114"/>
          </a:xfrm>
          <a:prstGeom prst="mathMultiply">
            <a:avLst>
              <a:gd name="adj1" fmla="val 17045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6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6" grpId="1" animBg="1"/>
      <p:bldP spid="1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BitTorrent is an extremely efficient tool for content distribution</a:t>
            </a:r>
          </a:p>
          <a:p>
            <a:pPr lvl="1"/>
            <a:r>
              <a:rPr lang="en-US" dirty="0"/>
              <a:t>Strong incentive system (nominally) based on game theory</a:t>
            </a:r>
          </a:p>
          <a:p>
            <a:pPr lvl="1"/>
            <a:r>
              <a:rPr lang="en-US" dirty="0"/>
              <a:t>Most popular file sharing client since 2001</a:t>
            </a:r>
          </a:p>
          <a:p>
            <a:pPr lvl="1"/>
            <a:endParaRPr lang="en-US" dirty="0"/>
          </a:p>
          <a:p>
            <a:r>
              <a:rPr lang="en-US" dirty="0"/>
              <a:t>However, BitTorrent is a large system with many different mechanisms</a:t>
            </a:r>
          </a:p>
          <a:p>
            <a:pPr lvl="1"/>
            <a:r>
              <a:rPr lang="en-US" dirty="0"/>
              <a:t>Ample room to modify the client, alter behavior</a:t>
            </a:r>
          </a:p>
          <a:p>
            <a:pPr lvl="1"/>
            <a:r>
              <a:rPr lang="en-US" dirty="0"/>
              <a:t>Cheating can happen, not all strategies are fair</a:t>
            </a:r>
          </a:p>
        </p:txBody>
      </p:sp>
    </p:spTree>
    <p:extLst>
      <p:ext uri="{BB962C8B-B14F-4D97-AF65-F5344CB8AC3E}">
        <p14:creationId xmlns:p14="http://schemas.microsoft.com/office/powerpoint/2010/main" val="253767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Centralized Approach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original: Napster</a:t>
            </a:r>
          </a:p>
          <a:p>
            <a:pPr lvl="1"/>
            <a:r>
              <a:rPr lang="en-US" dirty="0"/>
              <a:t>1999-2001</a:t>
            </a:r>
          </a:p>
          <a:p>
            <a:pPr lvl="1"/>
            <a:r>
              <a:rPr lang="en-US" dirty="0"/>
              <a:t>Shawn Fanning, Sean Parker</a:t>
            </a:r>
          </a:p>
          <a:p>
            <a:pPr lvl="1"/>
            <a:r>
              <a:rPr lang="en-US" dirty="0"/>
              <a:t>Invented at Northeastern</a:t>
            </a:r>
          </a:p>
          <a:p>
            <a:pPr lvl="1"/>
            <a:r>
              <a:rPr lang="en-US" dirty="0"/>
              <a:t>Specialized in MP3s (but not for long)</a:t>
            </a:r>
          </a:p>
          <a:p>
            <a:r>
              <a:rPr lang="en-US" dirty="0"/>
              <a:t>Centralized index server(s)</a:t>
            </a:r>
          </a:p>
          <a:p>
            <a:pPr lvl="1"/>
            <a:r>
              <a:rPr lang="en-US" dirty="0"/>
              <a:t>Supported all queries</a:t>
            </a:r>
          </a:p>
          <a:p>
            <a:r>
              <a:rPr lang="en-US" dirty="0"/>
              <a:t>What caused its downfall?</a:t>
            </a:r>
          </a:p>
          <a:p>
            <a:pPr lvl="1"/>
            <a:r>
              <a:rPr lang="en-US" dirty="0"/>
              <a:t>Not scalable</a:t>
            </a:r>
          </a:p>
          <a:p>
            <a:pPr lvl="1"/>
            <a:r>
              <a:rPr lang="en-US" dirty="0"/>
              <a:t>Centralization of liability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 descr="D:\Classes\CS 4700\assets\napster_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861" y="142648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676400" y="4473576"/>
            <a:ext cx="8697685" cy="2220461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93884" y="1458481"/>
            <a:ext cx="213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Napster</a:t>
            </a:r>
          </a:p>
          <a:p>
            <a:pPr algn="ctr"/>
            <a:r>
              <a:rPr lang="en-US" sz="2000" dirty="0"/>
              <a:t>Central Server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93799" y="3004458"/>
            <a:ext cx="3286358" cy="21984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891081" y="3004459"/>
            <a:ext cx="2389077" cy="31995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475067" y="3004458"/>
            <a:ext cx="805091" cy="21984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280157" y="3004459"/>
            <a:ext cx="205814" cy="31995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280158" y="3004458"/>
            <a:ext cx="936947" cy="21002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280157" y="3004457"/>
            <a:ext cx="2483358" cy="27649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6280157" y="3004459"/>
            <a:ext cx="3136048" cy="19685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54" y="4972981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35" y="5877614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21" y="490946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26" y="5877615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759" y="477838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70" y="543107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860" y="4778383"/>
            <a:ext cx="652690" cy="6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85" y="2166368"/>
            <a:ext cx="979487" cy="9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Classes\CS 4700\assets\napster_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58" y="2437953"/>
            <a:ext cx="1133309" cy="8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 flipH="1">
            <a:off x="2133600" y="2649176"/>
            <a:ext cx="2666328" cy="954107"/>
            <a:chOff x="1219200" y="4876799"/>
            <a:chExt cx="5181605" cy="1384995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9946"/>
                <a:gd name="adj2" fmla="val 913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Log-in, upload list of files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1660635" y="3100487"/>
            <a:ext cx="2666328" cy="954107"/>
            <a:chOff x="1219200" y="4876799"/>
            <a:chExt cx="5181605" cy="1384995"/>
          </a:xfrm>
        </p:grpSpPr>
        <p:sp>
          <p:nvSpPr>
            <p:cNvPr id="50" name="Rectangular Callout 4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9734"/>
                <a:gd name="adj2" fmla="val 14151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Search for 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“Anti-Hero”</a:t>
              </a:r>
            </a:p>
          </p:txBody>
        </p:sp>
      </p:grpSp>
      <p:sp>
        <p:nvSpPr>
          <p:cNvPr id="2061" name="Oval 2060"/>
          <p:cNvSpPr/>
          <p:nvPr/>
        </p:nvSpPr>
        <p:spPr>
          <a:xfrm>
            <a:off x="3140193" y="487635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TextBox 2061"/>
          <p:cNvSpPr txBox="1"/>
          <p:nvPr/>
        </p:nvSpPr>
        <p:spPr>
          <a:xfrm>
            <a:off x="2815704" y="5583805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20144" y="60039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96972" y="547750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26877" y="621349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47276" y="5383750"/>
            <a:ext cx="296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59076" y="5845369"/>
            <a:ext cx="296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238111" y="5346721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</a:t>
            </a:r>
          </a:p>
        </p:txBody>
      </p:sp>
      <p:grpSp>
        <p:nvGrpSpPr>
          <p:cNvPr id="62" name="Group 61"/>
          <p:cNvGrpSpPr/>
          <p:nvPr/>
        </p:nvGrpSpPr>
        <p:grpSpPr>
          <a:xfrm flipH="1">
            <a:off x="7076223" y="1573021"/>
            <a:ext cx="2263721" cy="954107"/>
            <a:chOff x="1219200" y="4876799"/>
            <a:chExt cx="5181605" cy="1384995"/>
          </a:xfrm>
        </p:grpSpPr>
        <p:sp>
          <p:nvSpPr>
            <p:cNvPr id="63" name="Rectangular Callout 6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0694"/>
                <a:gd name="adj2" fmla="val 9587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B and C have the file</a:t>
              </a:r>
            </a:p>
          </p:txBody>
        </p:sp>
      </p:grpSp>
      <p:sp>
        <p:nvSpPr>
          <p:cNvPr id="65" name="Oval 64"/>
          <p:cNvSpPr/>
          <p:nvPr/>
        </p:nvSpPr>
        <p:spPr>
          <a:xfrm>
            <a:off x="6070921" y="2862945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023641" y="5088906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976907" y="5314219"/>
            <a:ext cx="326571" cy="32657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6" name="Picture 5" descr="D:\Classes\CS 4700\assets\riaa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58" y="1659999"/>
            <a:ext cx="1999649" cy="20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6" descr="D:\Classes\CS 4700\assets\sku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60" y="1777630"/>
            <a:ext cx="1743091" cy="17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38" y="4706362"/>
            <a:ext cx="917683" cy="98650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06" y="5636432"/>
            <a:ext cx="917683" cy="9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24856 -0.3007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-0.00717 L -0.24037 0.29352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8295 -0.0088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37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7257 0.1007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022E-16 L -0.06042 -0.12801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583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-0.18151 -0.02338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61" grpId="1" animBg="1"/>
      <p:bldP spid="2061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Unstructured P2P Applications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idx="1"/>
          </p:nvPr>
        </p:nvSpPr>
        <p:spPr>
          <a:xfrm>
            <a:off x="203200" y="1600200"/>
            <a:ext cx="10312400" cy="5148943"/>
          </a:xfrm>
        </p:spPr>
        <p:txBody>
          <a:bodyPr>
            <a:normAutofit/>
          </a:bodyPr>
          <a:lstStyle/>
          <a:p>
            <a:r>
              <a:rPr lang="en-US" dirty="0"/>
              <a:t>Centralized systems have single points of failure</a:t>
            </a:r>
          </a:p>
          <a:p>
            <a:r>
              <a:rPr lang="en-US" dirty="0"/>
              <a:t>Response: fully unstructured P2P</a:t>
            </a:r>
          </a:p>
          <a:p>
            <a:pPr lvl="1"/>
            <a:r>
              <a:rPr lang="en-US" dirty="0"/>
              <a:t>No central server, peers only connect to each other</a:t>
            </a:r>
          </a:p>
          <a:p>
            <a:pPr lvl="1"/>
            <a:r>
              <a:rPr lang="en-US" dirty="0"/>
              <a:t>Queries sent as controlled flood</a:t>
            </a:r>
          </a:p>
          <a:p>
            <a:pPr lvl="1"/>
            <a:r>
              <a:rPr lang="en-US" dirty="0"/>
              <a:t>Later systems are hierarchical for performance reasons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Bootstrapping: how to join without central knowledge?</a:t>
            </a:r>
          </a:p>
          <a:p>
            <a:pPr lvl="1"/>
            <a:r>
              <a:rPr lang="en-US" dirty="0"/>
              <a:t>Floods of traffic = high network overhead</a:t>
            </a:r>
          </a:p>
          <a:p>
            <a:pPr lvl="1"/>
            <a:r>
              <a:rPr lang="en-US" dirty="0"/>
              <a:t>Probabilistic: can only search a small portion of the system</a:t>
            </a:r>
          </a:p>
          <a:p>
            <a:pPr lvl="1"/>
            <a:r>
              <a:rPr lang="en-US" dirty="0"/>
              <a:t>Uncommon files are easily lost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5730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Gnutella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First massively popular unstructured P2P application</a:t>
            </a:r>
          </a:p>
          <a:p>
            <a:pPr lvl="1"/>
            <a:r>
              <a:rPr lang="en-US" dirty="0"/>
              <a:t>Justin Frankel, </a:t>
            </a:r>
            <a:r>
              <a:rPr lang="en-US" dirty="0" err="1"/>
              <a:t>Nullsoft</a:t>
            </a:r>
            <a:r>
              <a:rPr lang="en-US" dirty="0"/>
              <a:t>, 2000</a:t>
            </a:r>
          </a:p>
          <a:p>
            <a:pPr lvl="1"/>
            <a:r>
              <a:rPr lang="en-US" dirty="0"/>
              <a:t>AOL was not happy at all</a:t>
            </a:r>
          </a:p>
          <a:p>
            <a:r>
              <a:rPr lang="en-US" dirty="0"/>
              <a:t>Original design: flat network</a:t>
            </a:r>
          </a:p>
          <a:p>
            <a:pPr lvl="1"/>
            <a:r>
              <a:rPr lang="en-US" dirty="0"/>
              <a:t>Join via bootstrap node</a:t>
            </a:r>
          </a:p>
          <a:p>
            <a:pPr lvl="1"/>
            <a:r>
              <a:rPr lang="en-US" dirty="0"/>
              <a:t>Connect to random set of existing hosts</a:t>
            </a:r>
          </a:p>
          <a:p>
            <a:pPr lvl="1"/>
            <a:r>
              <a:rPr lang="en-US" dirty="0"/>
              <a:t>Resolve queries by localized flooding</a:t>
            </a:r>
          </a:p>
          <a:p>
            <a:pPr lvl="2"/>
            <a:r>
              <a:rPr lang="en-US" dirty="0"/>
              <a:t>Time to live field limits hops</a:t>
            </a:r>
          </a:p>
          <a:p>
            <a:r>
              <a:rPr lang="en-US" dirty="0"/>
              <a:t>Recent incarnations use hierarchical structure</a:t>
            </a:r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High bandwidth costs in control messages</a:t>
            </a:r>
          </a:p>
          <a:p>
            <a:pPr lvl="1"/>
            <a:r>
              <a:rPr lang="en-US" dirty="0"/>
              <a:t>Flood of queries took up all avail b/w for dialup users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68896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 descr="D:\Classes\CS 4700\assets\Gnutella-Logo-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832" y="2133601"/>
            <a:ext cx="2078037" cy="20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5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76255</TotalTime>
  <Words>3035</Words>
  <Application>Microsoft Macintosh PowerPoint</Application>
  <PresentationFormat>Widescreen</PresentationFormat>
  <Paragraphs>726</Paragraphs>
  <Slides>57</Slides>
  <Notes>16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CS 3700 Networks and Distributed Systems</vt:lpstr>
      <vt:lpstr>Traditional Internet Services Model</vt:lpstr>
      <vt:lpstr>The Alternative: Peer-to-Peer</vt:lpstr>
      <vt:lpstr>Peer-to-Peer Challenges</vt:lpstr>
      <vt:lpstr>Outline</vt:lpstr>
      <vt:lpstr>Centralized Approach</vt:lpstr>
      <vt:lpstr>Napster Architecture</vt:lpstr>
      <vt:lpstr>Unstructured P2P Applications</vt:lpstr>
      <vt:lpstr>Gnutella</vt:lpstr>
      <vt:lpstr>File Search via Flooding in Gnutella</vt:lpstr>
      <vt:lpstr>Problem: Churn</vt:lpstr>
      <vt:lpstr>Resilience to Failures and Attacks</vt:lpstr>
      <vt:lpstr>Hierarchical P2P Networks</vt:lpstr>
      <vt:lpstr>Kazaa</vt:lpstr>
      <vt:lpstr>Data Poisoning on Kazaa</vt:lpstr>
      <vt:lpstr>Distribution of Poisoned Files</vt:lpstr>
      <vt:lpstr>Skype: P2P VoIP</vt:lpstr>
      <vt:lpstr>Outline</vt:lpstr>
      <vt:lpstr>What is BitTorrent</vt:lpstr>
      <vt:lpstr>BitTorrent Overview</vt:lpstr>
      <vt:lpstr>.torrent File</vt:lpstr>
      <vt:lpstr>Torrent Sites</vt:lpstr>
      <vt:lpstr>Torrent Trackers</vt:lpstr>
      <vt:lpstr>The Beauty of BitTorrent</vt:lpstr>
      <vt:lpstr>Typical Swarm Behavior</vt:lpstr>
      <vt:lpstr>Peer Selection</vt:lpstr>
      <vt:lpstr>Sharing Pieces</vt:lpstr>
      <vt:lpstr>Piece Selection</vt:lpstr>
      <vt:lpstr>Download Phases</vt:lpstr>
      <vt:lpstr>BitTorrent Protocol Fundamentals</vt:lpstr>
      <vt:lpstr>Connection States</vt:lpstr>
      <vt:lpstr>Upload and Download Control</vt:lpstr>
      <vt:lpstr>A Bit of Game Theory</vt:lpstr>
      <vt:lpstr>Tit-for-Tat</vt:lpstr>
      <vt:lpstr>Choking</vt:lpstr>
      <vt:lpstr>Optimistic Unchoke</vt:lpstr>
      <vt:lpstr>Upload-Only Mode</vt:lpstr>
      <vt:lpstr>Trackerless Torrents</vt:lpstr>
      <vt:lpstr>Sub-Pieces and Pipelining</vt:lpstr>
      <vt:lpstr>Outline</vt:lpstr>
      <vt:lpstr>Incentives to Upload</vt:lpstr>
      <vt:lpstr>Unchoker Example</vt:lpstr>
      <vt:lpstr>Abusing the Unchocker</vt:lpstr>
      <vt:lpstr>Sybil Attack</vt:lpstr>
      <vt:lpstr>BitTyrant</vt:lpstr>
      <vt:lpstr>PropShare Unchoker</vt:lpstr>
      <vt:lpstr>PropShare Unchoker</vt:lpstr>
      <vt:lpstr>PropShare Resiliency to BitTyrant</vt:lpstr>
      <vt:lpstr>PropShare Resiliency to BitTyrant</vt:lpstr>
      <vt:lpstr>PropShare Resiliency to Sybils</vt:lpstr>
      <vt:lpstr>Unchoker Summary</vt:lpstr>
      <vt:lpstr>Abusing Optimistic Unchoking</vt:lpstr>
      <vt:lpstr>BitThief Details</vt:lpstr>
      <vt:lpstr>Encrypted Pieces</vt:lpstr>
      <vt:lpstr>Abusing the Endgame</vt:lpstr>
      <vt:lpstr>Strategic Piece Revelation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Jackson, Alden</cp:lastModifiedBy>
  <cp:revision>965</cp:revision>
  <cp:lastPrinted>2012-08-22T04:00:45Z</cp:lastPrinted>
  <dcterms:created xsi:type="dcterms:W3CDTF">2012-01-03T02:22:46Z</dcterms:created>
  <dcterms:modified xsi:type="dcterms:W3CDTF">2023-12-01T02:50:02Z</dcterms:modified>
</cp:coreProperties>
</file>